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_rels/notesSlide23.xml.rels" ContentType="application/vnd.openxmlformats-package.relationships+xml"/>
  <Override PartName="/ppt/notesSlides/notesSlide23.xml" ContentType="application/vnd.openxmlformats-officedocument.presentationml.notesSlide+xml"/>
  <Override PartName="/ppt/_rels/presentation.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35.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53.xml.rels" ContentType="application/vnd.openxmlformats-package.relationships+xml"/>
  <Override PartName="/ppt/slideLayouts/_rels/slideLayout62.xml.rels" ContentType="application/vnd.openxmlformats-package.relationships+xml"/>
  <Override PartName="/ppt/slideLayouts/_rels/slideLayout46.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6.xml.rels" ContentType="application/vnd.openxmlformats-package.relationships+xml"/>
  <Override PartName="/ppt/slideLayouts/_rels/slideLayout81.xml.rels" ContentType="application/vnd.openxmlformats-package.relationships+xml"/>
  <Override PartName="/ppt/slideLayouts/_rels/slideLayout65.xml.rels" ContentType="application/vnd.openxmlformats-package.relationships+xml"/>
  <Override PartName="/ppt/slideLayouts/_rels/slideLayout74.xml.rels" ContentType="application/vnd.openxmlformats-package.relationships+xml"/>
  <Override PartName="/ppt/slideLayouts/_rels/slideLayout58.xml.rels" ContentType="application/vnd.openxmlformats-package.relationships+xml"/>
  <Override PartName="/ppt/slideLayouts/_rels/slideLayout8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0.xml.rels" ContentType="application/vnd.openxmlformats-package.relationships+xml"/>
  <Override PartName="/ppt/slideLayouts/_rels/slideLayout64.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8.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media/image23.png" ContentType="image/png"/>
  <Override PartName="/ppt/media/image55.jpeg" ContentType="image/jpeg"/>
  <Override PartName="/ppt/media/image21.png" ContentType="image/png"/>
  <Override PartName="/ppt/media/image19.jpeg" ContentType="image/jpeg"/>
  <Override PartName="/ppt/media/image20.png" ContentType="image/png"/>
  <Override PartName="/ppt/media/image36.jpeg" ContentType="image/jpeg"/>
  <Override PartName="/ppt/media/image18.png" ContentType="image/png"/>
  <Override PartName="/ppt/media/image16.jpeg" ContentType="image/jpeg"/>
  <Override PartName="/ppt/media/image15.png" ContentType="image/png"/>
  <Override PartName="/ppt/media/image14.png" ContentType="image/png"/>
  <Override PartName="/ppt/media/image24.png" ContentType="image/png"/>
  <Override PartName="/ppt/media/image11.jpeg" ContentType="image/jpeg"/>
  <Override PartName="/ppt/media/image1.png" ContentType="image/png"/>
  <Override PartName="/ppt/media/image31.png" ContentType="image/png"/>
  <Override PartName="/ppt/media/image25.jpeg" ContentType="image/jpeg"/>
  <Override PartName="/ppt/media/image2.png" ContentType="image/png"/>
  <Override PartName="/ppt/media/image26.png" ContentType="image/png"/>
  <Override PartName="/ppt/media/image17.jpeg" ContentType="image/jpeg"/>
  <Override PartName="/ppt/media/image3.png" ContentType="image/png"/>
  <Override PartName="/ppt/media/image33.png" ContentType="image/png"/>
  <Override PartName="/ppt/media/image27.png" ContentType="image/png"/>
  <Override PartName="/ppt/media/image4.png" ContentType="image/png"/>
  <Override PartName="/ppt/media/image34.png" ContentType="image/png"/>
  <Override PartName="/ppt/media/image28.png" ContentType="image/png"/>
  <Override PartName="/ppt/media/image38.jpeg" ContentType="image/jpeg"/>
  <Override PartName="/ppt/media/image5.png" ContentType="image/png"/>
  <Override PartName="/ppt/media/image35.png" ContentType="image/png"/>
  <Override PartName="/ppt/media/image32.jpeg" ContentType="image/jpeg"/>
  <Override PartName="/ppt/media/image40.png" ContentType="image/png"/>
  <Override PartName="/ppt/media/image42.png" ContentType="image/png"/>
  <Override PartName="/ppt/media/image45.png" ContentType="image/png"/>
  <Override PartName="/ppt/media/image46.png" ContentType="image/png"/>
  <Override PartName="/ppt/media/image50.png" ContentType="image/png"/>
  <Override PartName="/ppt/media/image13.png" ContentType="image/png"/>
  <Override PartName="/ppt/media/image43.png" ContentType="image/png"/>
  <Override PartName="/ppt/media/image52.jpeg" ContentType="image/jpeg"/>
  <Override PartName="/ppt/media/image8.png" ContentType="image/png"/>
  <Override PartName="/ppt/media/image53.png" ContentType="image/png"/>
  <Override PartName="/ppt/media/image54.png" ContentType="image/png"/>
  <Override PartName="/ppt/media/image41.jpeg" ContentType="image/jpeg"/>
  <Override PartName="/ppt/media/image44.png" ContentType="image/png"/>
  <Override PartName="/ppt/media/image56.png" ContentType="image/png"/>
  <Override PartName="/ppt/media/image30.jpeg" ContentType="image/jpeg"/>
  <Override PartName="/ppt/media/image9.jpeg" ContentType="image/jpeg"/>
  <Override PartName="/ppt/media/image48.png" ContentType="image/png"/>
  <Override PartName="/ppt/media/image51.wmf" ContentType="image/x-wmf"/>
  <Override PartName="/ppt/media/image6.png" ContentType="image/png"/>
  <Override PartName="/ppt/media/image29.png" ContentType="image/png"/>
  <Override PartName="/ppt/media/image49.png" ContentType="image/png"/>
  <Override PartName="/ppt/media/image12.png" ContentType="image/png"/>
  <Override PartName="/ppt/media/image10.png" ContentType="image/png"/>
  <Override PartName="/ppt/media/image47.png" ContentType="image/png"/>
  <Override PartName="/ppt/media/image37.png" ContentType="image/png"/>
  <Override PartName="/ppt/media/image7.png" ContentType="image/png"/>
  <Override PartName="/ppt/media/image22.jpeg" ContentType="image/jpeg"/>
  <Override PartName="/ppt/media/image3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ca-ES" sz="1800" spc="-1" strike="noStrike">
                <a:solidFill>
                  <a:srgbClr val="000000"/>
                </a:solidFill>
                <a:latin typeface="Arial"/>
              </a:rPr>
              <a:t>Feu clic per a moure la diapositiva</a:t>
            </a:r>
            <a:endParaRPr b="0" lang="ca-ES" sz="1800" spc="-1" strike="noStrike">
              <a:solidFill>
                <a:srgbClr val="000000"/>
              </a:solidFill>
              <a:latin typeface="Arial"/>
            </a:endParaRPr>
          </a:p>
        </p:txBody>
      </p:sp>
      <p:sp>
        <p:nvSpPr>
          <p:cNvPr id="308" name="PlaceHolder 2"/>
          <p:cNvSpPr>
            <a:spLocks noGrp="1"/>
          </p:cNvSpPr>
          <p:nvPr>
            <p:ph type="body"/>
          </p:nvPr>
        </p:nvSpPr>
        <p:spPr>
          <a:xfrm>
            <a:off x="756000" y="5078520"/>
            <a:ext cx="6047640" cy="4811040"/>
          </a:xfrm>
          <a:prstGeom prst="rect">
            <a:avLst/>
          </a:prstGeom>
        </p:spPr>
        <p:txBody>
          <a:bodyPr lIns="0" rIns="0" tIns="0" bIns="0">
            <a:noAutofit/>
          </a:bodyPr>
          <a:p>
            <a:r>
              <a:rPr b="0" lang="ca-ES" sz="2000" spc="-1" strike="noStrike">
                <a:latin typeface="Arial"/>
              </a:rPr>
              <a:t>Feu clic per a editar el format de les notes</a:t>
            </a:r>
            <a:endParaRPr b="0" lang="ca-ES" sz="2000" spc="-1" strike="noStrike">
              <a:latin typeface="Arial"/>
            </a:endParaRPr>
          </a:p>
        </p:txBody>
      </p:sp>
      <p:sp>
        <p:nvSpPr>
          <p:cNvPr id="309" name="PlaceHolder 3"/>
          <p:cNvSpPr>
            <a:spLocks noGrp="1"/>
          </p:cNvSpPr>
          <p:nvPr>
            <p:ph type="hdr"/>
          </p:nvPr>
        </p:nvSpPr>
        <p:spPr>
          <a:xfrm>
            <a:off x="0" y="0"/>
            <a:ext cx="3280680" cy="534240"/>
          </a:xfrm>
          <a:prstGeom prst="rect">
            <a:avLst/>
          </a:prstGeom>
        </p:spPr>
        <p:txBody>
          <a:bodyPr lIns="0" rIns="0" tIns="0" bIns="0">
            <a:noAutofit/>
          </a:bodyPr>
          <a:p>
            <a:r>
              <a:rPr b="0" lang="ca-ES" sz="1400" spc="-1" strike="noStrike">
                <a:latin typeface="Times New Roman"/>
              </a:rPr>
              <a:t>&lt;capçalera&gt;</a:t>
            </a:r>
            <a:endParaRPr b="0" lang="ca-ES" sz="1400" spc="-1" strike="noStrike">
              <a:latin typeface="Times New Roman"/>
            </a:endParaRPr>
          </a:p>
        </p:txBody>
      </p:sp>
      <p:sp>
        <p:nvSpPr>
          <p:cNvPr id="310" name="PlaceHolder 4"/>
          <p:cNvSpPr>
            <a:spLocks noGrp="1"/>
          </p:cNvSpPr>
          <p:nvPr>
            <p:ph type="dt"/>
          </p:nvPr>
        </p:nvSpPr>
        <p:spPr>
          <a:xfrm>
            <a:off x="4278960" y="0"/>
            <a:ext cx="3280680" cy="534240"/>
          </a:xfrm>
          <a:prstGeom prst="rect">
            <a:avLst/>
          </a:prstGeom>
        </p:spPr>
        <p:txBody>
          <a:bodyPr lIns="0" rIns="0" tIns="0" bIns="0">
            <a:noAutofit/>
          </a:bodyPr>
          <a:p>
            <a:pPr algn="r"/>
            <a:r>
              <a:rPr b="0" lang="ca-ES" sz="1400" spc="-1" strike="noStrike">
                <a:latin typeface="Times New Roman"/>
              </a:rPr>
              <a:t>&lt;data/hora&gt;</a:t>
            </a:r>
            <a:endParaRPr b="0" lang="ca-ES" sz="1400" spc="-1" strike="noStrike">
              <a:latin typeface="Times New Roman"/>
            </a:endParaRPr>
          </a:p>
        </p:txBody>
      </p:sp>
      <p:sp>
        <p:nvSpPr>
          <p:cNvPr id="311" name="PlaceHolder 5"/>
          <p:cNvSpPr>
            <a:spLocks noGrp="1"/>
          </p:cNvSpPr>
          <p:nvPr>
            <p:ph type="ftr"/>
          </p:nvPr>
        </p:nvSpPr>
        <p:spPr>
          <a:xfrm>
            <a:off x="0" y="10157400"/>
            <a:ext cx="3280680" cy="534240"/>
          </a:xfrm>
          <a:prstGeom prst="rect">
            <a:avLst/>
          </a:prstGeom>
        </p:spPr>
        <p:txBody>
          <a:bodyPr lIns="0" rIns="0" tIns="0" bIns="0" anchor="b">
            <a:noAutofit/>
          </a:bodyPr>
          <a:p>
            <a:r>
              <a:rPr b="0" lang="ca-ES" sz="1400" spc="-1" strike="noStrike">
                <a:latin typeface="Times New Roman"/>
              </a:rPr>
              <a:t>&lt;peu de pàgina&gt;</a:t>
            </a:r>
            <a:endParaRPr b="0" lang="ca-ES" sz="1400" spc="-1" strike="noStrike">
              <a:latin typeface="Times New Roman"/>
            </a:endParaRPr>
          </a:p>
        </p:txBody>
      </p:sp>
      <p:sp>
        <p:nvSpPr>
          <p:cNvPr id="31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289CAC91-E4A9-46FA-A7A3-293CF431F0A3}"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sldImg"/>
          </p:nvPr>
        </p:nvSpPr>
        <p:spPr>
          <a:xfrm>
            <a:off x="685800" y="1143000"/>
            <a:ext cx="5486040" cy="3085920"/>
          </a:xfrm>
          <a:prstGeom prst="rect">
            <a:avLst/>
          </a:prstGeom>
        </p:spPr>
      </p:sp>
      <p:sp>
        <p:nvSpPr>
          <p:cNvPr id="618" name="PlaceHolder 2"/>
          <p:cNvSpPr>
            <a:spLocks noGrp="1"/>
          </p:cNvSpPr>
          <p:nvPr>
            <p:ph type="body"/>
          </p:nvPr>
        </p:nvSpPr>
        <p:spPr>
          <a:xfrm>
            <a:off x="685800" y="4400640"/>
            <a:ext cx="5486040" cy="3600000"/>
          </a:xfrm>
          <a:prstGeom prst="rect">
            <a:avLst/>
          </a:prstGeom>
        </p:spPr>
        <p:txBody>
          <a:bodyPr>
            <a:noAutofit/>
          </a:bodyPr>
          <a:p>
            <a:endParaRPr b="0" lang="ca-ES" sz="2000" spc="-1" strike="noStrike">
              <a:latin typeface="Arial"/>
            </a:endParaRPr>
          </a:p>
        </p:txBody>
      </p:sp>
      <p:sp>
        <p:nvSpPr>
          <p:cNvPr id="61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24D4F3C5-A0E3-4EB1-91E9-3268305F5E3C}" type="slidenum">
              <a:rPr b="0" lang="es-ES" sz="1200" spc="-1" strike="noStrike">
                <a:latin typeface="Times New Roman"/>
              </a:rPr>
              <a:t>&lt;número&gt;</a:t>
            </a:fld>
            <a:endParaRPr b="0" lang="ca-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9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1"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3"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04"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08"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09"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10"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2"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4"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7"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18"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0"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1"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3"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4"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5"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6"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28"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29"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0"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1"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2"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33"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5"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47"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48"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52"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53"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54"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56"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57"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58"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0"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2"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4"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5"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7"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8"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69"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0"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72"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3"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4"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5"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6"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7"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8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89"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9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9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9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9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9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0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8"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09"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1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4"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16"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7"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8"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19"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0"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1"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7"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2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0"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2"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33"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5"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37"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38"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39"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1"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42"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3"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5"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6"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47"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9"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0"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52"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3"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4"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5"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57"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8"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9"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0"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1"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2"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7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74" name="PlaceHolder 2"/>
          <p:cNvSpPr>
            <a:spLocks noGrp="1"/>
          </p:cNvSpPr>
          <p:nvPr>
            <p:ph type="body"/>
          </p:nvPr>
        </p:nvSpPr>
        <p:spPr>
          <a:xfrm>
            <a:off x="609480" y="1604520"/>
            <a:ext cx="1097244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76"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77"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914400" y="2130480"/>
            <a:ext cx="10362960" cy="681300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81"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82" name="PlaceHolder 3"/>
          <p:cNvSpPr>
            <a:spLocks noGrp="1"/>
          </p:cNvSpPr>
          <p:nvPr>
            <p:ph type="body"/>
          </p:nvPr>
        </p:nvSpPr>
        <p:spPr>
          <a:xfrm>
            <a:off x="623196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83"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85" name="PlaceHolder 2"/>
          <p:cNvSpPr>
            <a:spLocks noGrp="1"/>
          </p:cNvSpPr>
          <p:nvPr>
            <p:ph type="body"/>
          </p:nvPr>
        </p:nvSpPr>
        <p:spPr>
          <a:xfrm>
            <a:off x="609480" y="1604520"/>
            <a:ext cx="5354280" cy="3977280"/>
          </a:xfrm>
          <a:prstGeom prst="rect">
            <a:avLst/>
          </a:prstGeom>
        </p:spPr>
        <p:txBody>
          <a:bodyPr lIns="0" rIns="0" tIns="0" bIns="0">
            <a:normAutofit/>
          </a:bodyPr>
          <a:p>
            <a:endParaRPr b="0" lang="ca-ES" sz="3200" spc="-1" strike="noStrike">
              <a:solidFill>
                <a:srgbClr val="000000"/>
              </a:solidFill>
              <a:latin typeface="Arial"/>
            </a:endParaRPr>
          </a:p>
        </p:txBody>
      </p:sp>
      <p:sp>
        <p:nvSpPr>
          <p:cNvPr id="286"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87" name="PlaceHolder 4"/>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89"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0"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1"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93" name="PlaceHolder 2"/>
          <p:cNvSpPr>
            <a:spLocks noGrp="1"/>
          </p:cNvSpPr>
          <p:nvPr>
            <p:ph type="body"/>
          </p:nvPr>
        </p:nvSpPr>
        <p:spPr>
          <a:xfrm>
            <a:off x="609480" y="160452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4" name="PlaceHolder 3"/>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96"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7"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8" name="PlaceHolder 4"/>
          <p:cNvSpPr>
            <a:spLocks noGrp="1"/>
          </p:cNvSpPr>
          <p:nvPr>
            <p:ph type="body"/>
          </p:nvPr>
        </p:nvSpPr>
        <p:spPr>
          <a:xfrm>
            <a:off x="60948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99" name="PlaceHolder 5"/>
          <p:cNvSpPr>
            <a:spLocks noGrp="1"/>
          </p:cNvSpPr>
          <p:nvPr>
            <p:ph type="body"/>
          </p:nvPr>
        </p:nvSpPr>
        <p:spPr>
          <a:xfrm>
            <a:off x="6231960" y="368208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301" name="PlaceHolder 2"/>
          <p:cNvSpPr>
            <a:spLocks noGrp="1"/>
          </p:cNvSpPr>
          <p:nvPr>
            <p:ph type="body"/>
          </p:nvPr>
        </p:nvSpPr>
        <p:spPr>
          <a:xfrm>
            <a:off x="60948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02" name="PlaceHolder 3"/>
          <p:cNvSpPr>
            <a:spLocks noGrp="1"/>
          </p:cNvSpPr>
          <p:nvPr>
            <p:ph type="body"/>
          </p:nvPr>
        </p:nvSpPr>
        <p:spPr>
          <a:xfrm>
            <a:off x="431964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03" name="PlaceHolder 4"/>
          <p:cNvSpPr>
            <a:spLocks noGrp="1"/>
          </p:cNvSpPr>
          <p:nvPr>
            <p:ph type="body"/>
          </p:nvPr>
        </p:nvSpPr>
        <p:spPr>
          <a:xfrm>
            <a:off x="8029800" y="160452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04" name="PlaceHolder 5"/>
          <p:cNvSpPr>
            <a:spLocks noGrp="1"/>
          </p:cNvSpPr>
          <p:nvPr>
            <p:ph type="body"/>
          </p:nvPr>
        </p:nvSpPr>
        <p:spPr>
          <a:xfrm>
            <a:off x="60948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05" name="PlaceHolder 6"/>
          <p:cNvSpPr>
            <a:spLocks noGrp="1"/>
          </p:cNvSpPr>
          <p:nvPr>
            <p:ph type="body"/>
          </p:nvPr>
        </p:nvSpPr>
        <p:spPr>
          <a:xfrm>
            <a:off x="431964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306" name="PlaceHolder 7"/>
          <p:cNvSpPr>
            <a:spLocks noGrp="1"/>
          </p:cNvSpPr>
          <p:nvPr>
            <p:ph type="body"/>
          </p:nvPr>
        </p:nvSpPr>
        <p:spPr>
          <a:xfrm>
            <a:off x="8029800" y="3682080"/>
            <a:ext cx="35330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960" cy="1469520"/>
          </a:xfrm>
          <a:prstGeom prst="rect">
            <a:avLst/>
          </a:prstGeom>
        </p:spPr>
        <p:txBody>
          <a:bodyPr lIns="0" rIns="0" tIns="0" bIns="0" anchor="ctr">
            <a:noAutofit/>
          </a:bodyPr>
          <a:p>
            <a:endParaRPr b="0" lang="ca-ES" sz="1800" spc="-1" strike="noStrike">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ca-ES" sz="3200" spc="-1" strike="noStrike">
              <a:solidFill>
                <a:srgbClr val="000000"/>
              </a:solid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ca-E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7.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8.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1760" cy="3462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rot="5400000">
            <a:off x="-1553040" y="1553400"/>
            <a:ext cx="346212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body"/>
          </p:nvPr>
        </p:nvSpPr>
        <p:spPr>
          <a:xfrm>
            <a:off x="0" y="3462480"/>
            <a:ext cx="12191760" cy="339516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
        <p:nvSpPr>
          <p:cNvPr id="3" name="PlaceHolder 4"/>
          <p:cNvSpPr>
            <a:spLocks noGrp="1"/>
          </p:cNvSpPr>
          <p:nvPr>
            <p:ph type="body"/>
          </p:nvPr>
        </p:nvSpPr>
        <p:spPr>
          <a:xfrm>
            <a:off x="714240" y="2073240"/>
            <a:ext cx="11025360" cy="609840"/>
          </a:xfrm>
          <a:prstGeom prst="rect">
            <a:avLst/>
          </a:prstGeom>
        </p:spPr>
        <p:txBody>
          <a:bodyPr lIns="0" rIns="0" tIns="0" bIns="0">
            <a:noAutofit/>
          </a:bodyPr>
          <a:p>
            <a:pPr>
              <a:lnSpc>
                <a:spcPct val="100000"/>
              </a:lnSpc>
              <a:tabLst>
                <a:tab algn="l" pos="0"/>
              </a:tabLst>
            </a:pPr>
            <a:r>
              <a:rPr b="0" lang="es-ES" sz="4000" spc="-1" strike="noStrike">
                <a:solidFill>
                  <a:srgbClr val="ffffff"/>
                </a:solidFill>
                <a:latin typeface="Safiro SemiBold"/>
              </a:rPr>
              <a:t>Safiro Semibold 40 pt</a:t>
            </a:r>
            <a:endParaRPr b="0" lang="ca-ES" sz="4000" spc="-1" strike="noStrike">
              <a:solidFill>
                <a:srgbClr val="000000"/>
              </a:solidFill>
              <a:latin typeface="Arial"/>
            </a:endParaRPr>
          </a:p>
        </p:txBody>
      </p:sp>
      <p:sp>
        <p:nvSpPr>
          <p:cNvPr id="4" name="PlaceHolder 5"/>
          <p:cNvSpPr>
            <a:spLocks noGrp="1"/>
          </p:cNvSpPr>
          <p:nvPr>
            <p:ph type="body"/>
          </p:nvPr>
        </p:nvSpPr>
        <p:spPr>
          <a:xfrm>
            <a:off x="714240" y="2640600"/>
            <a:ext cx="11025360" cy="609840"/>
          </a:xfrm>
          <a:prstGeom prst="rect">
            <a:avLst/>
          </a:prstGeom>
        </p:spPr>
        <p:txBody>
          <a:bodyPr lIns="0" rIns="0" tIns="0" bIns="0">
            <a:noAutofit/>
          </a:bodyPr>
          <a:p>
            <a:pPr>
              <a:lnSpc>
                <a:spcPct val="100000"/>
              </a:lnSpc>
              <a:tabLst>
                <a:tab algn="l" pos="0"/>
              </a:tabLst>
            </a:pPr>
            <a:r>
              <a:rPr b="0" lang="es-ES" sz="4000" spc="-1" strike="noStrike">
                <a:solidFill>
                  <a:srgbClr val="ffffff"/>
                </a:solidFill>
                <a:latin typeface="Safiro"/>
              </a:rPr>
              <a:t>Safiro Regular 40 pt</a:t>
            </a:r>
            <a:endParaRPr b="0" lang="ca-ES" sz="4000" spc="-1" strike="noStrike">
              <a:solidFill>
                <a:srgbClr val="000000"/>
              </a:solidFill>
              <a:latin typeface="Arial"/>
            </a:endParaRPr>
          </a:p>
        </p:txBody>
      </p:sp>
      <p:sp>
        <p:nvSpPr>
          <p:cNvPr id="5" name="PlaceHolder 6"/>
          <p:cNvSpPr>
            <a:spLocks noGrp="1"/>
          </p:cNvSpPr>
          <p:nvPr>
            <p:ph type="title"/>
          </p:nvPr>
        </p:nvSpPr>
        <p:spPr>
          <a:xfrm>
            <a:off x="609480" y="273600"/>
            <a:ext cx="10972440" cy="1144800"/>
          </a:xfrm>
          <a:prstGeom prst="rect">
            <a:avLst/>
          </a:prstGeom>
        </p:spPr>
        <p:txBody>
          <a:bodyPr lIns="0" rIns="0" tIns="0" bIns="0" anchor="ctr">
            <a:noAutofit/>
          </a:bodyPr>
          <a:p>
            <a:r>
              <a:rPr b="0" lang="ca-ES" sz="1800" spc="-1" strike="noStrike">
                <a:solidFill>
                  <a:srgbClr val="000000"/>
                </a:solidFill>
                <a:latin typeface="Arial"/>
              </a:rPr>
              <a:t>Feu clic per a editar el </a:t>
            </a:r>
            <a:r>
              <a:rPr b="0" lang="ca-ES" sz="1800" spc="-1" strike="noStrike">
                <a:solidFill>
                  <a:srgbClr val="000000"/>
                </a:solidFill>
                <a:latin typeface="Arial"/>
              </a:rPr>
              <a:t>format del text del títol</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43"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a:t>
            </a:r>
            <a:r>
              <a:rPr b="0" lang="es-ES" sz="3600" spc="-1" strike="noStrike">
                <a:solidFill>
                  <a:srgbClr val="000000"/>
                </a:solidFill>
                <a:latin typeface="Safiro SemiBold"/>
              </a:rPr>
              <a:t>Semibold </a:t>
            </a:r>
            <a:r>
              <a:rPr b="0" lang="es-ES" sz="3600" spc="-1" strike="noStrike">
                <a:solidFill>
                  <a:srgbClr val="000000"/>
                </a:solidFill>
                <a:latin typeface="Safiro SemiBold"/>
              </a:rPr>
              <a:t>36 pt</a:t>
            </a:r>
            <a:endParaRPr b="0" lang="ca-ES" sz="3600" spc="-1" strike="noStrike">
              <a:solidFill>
                <a:srgbClr val="000000"/>
              </a:solidFill>
              <a:latin typeface="Arial"/>
            </a:endParaRPr>
          </a:p>
        </p:txBody>
      </p:sp>
      <p:pic>
        <p:nvPicPr>
          <p:cNvPr id="44" name="Imagen 51" descr=""/>
          <p:cNvPicPr/>
          <p:nvPr/>
        </p:nvPicPr>
        <p:blipFill>
          <a:blip r:embed="rId2"/>
          <a:stretch/>
        </p:blipFill>
        <p:spPr>
          <a:xfrm>
            <a:off x="11671200" y="250560"/>
            <a:ext cx="253800" cy="247320"/>
          </a:xfrm>
          <a:prstGeom prst="rect">
            <a:avLst/>
          </a:prstGeom>
          <a:ln w="0">
            <a:noFill/>
          </a:ln>
        </p:spPr>
      </p:pic>
      <p:sp>
        <p:nvSpPr>
          <p:cNvPr id="45"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2400" spc="-1" strike="noStrike">
                <a:solidFill>
                  <a:srgbClr val="000000"/>
                </a:solidFill>
                <a:latin typeface="Arial"/>
              </a:rPr>
              <a:t>Segon nivell d'esquema</a:t>
            </a:r>
            <a:endParaRPr b="0" lang="ca-E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2000" spc="-1" strike="noStrike">
                <a:solidFill>
                  <a:srgbClr val="000000"/>
                </a:solidFill>
                <a:latin typeface="Arial"/>
              </a:rPr>
              <a:t>Tercer nivell d'esquema</a:t>
            </a:r>
            <a:endParaRPr b="0" lang="ca-E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2000" spc="-1" strike="noStrike">
                <a:solidFill>
                  <a:srgbClr val="000000"/>
                </a:solidFill>
                <a:latin typeface="Arial"/>
              </a:rPr>
              <a:t>Quart nivell d'esquema</a:t>
            </a:r>
            <a:endParaRPr b="0" lang="ca-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2000" spc="-1" strike="noStrike">
                <a:solidFill>
                  <a:srgbClr val="000000"/>
                </a:solidFill>
                <a:latin typeface="Arial"/>
              </a:rPr>
              <a:t>Cinquè nivell d'esquema</a:t>
            </a:r>
            <a:endParaRPr b="0" lang="ca-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2000" spc="-1" strike="noStrike">
                <a:solidFill>
                  <a:srgbClr val="000000"/>
                </a:solidFill>
                <a:latin typeface="Arial"/>
              </a:rPr>
              <a:t>Sisè nivell d'esquema</a:t>
            </a:r>
            <a:endParaRPr b="0" lang="ca-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2000" spc="-1" strike="noStrike">
                <a:solidFill>
                  <a:srgbClr val="000000"/>
                </a:solidFill>
                <a:latin typeface="Arial"/>
              </a:rPr>
              <a:t>Setè nivell d'esquema</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0" y="1716480"/>
            <a:ext cx="9152640" cy="518868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83" name="PlaceHolder 2"/>
          <p:cNvSpPr>
            <a:spLocks noGrp="1"/>
          </p:cNvSpPr>
          <p:nvPr>
            <p:ph type="body"/>
          </p:nvPr>
        </p:nvSpPr>
        <p:spPr>
          <a:xfrm>
            <a:off x="9153000" y="0"/>
            <a:ext cx="3038760" cy="654480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3200" spc="-1" strike="noStrike">
                <a:solidFill>
                  <a:srgbClr val="000000"/>
                </a:solidFill>
                <a:latin typeface="Arial"/>
              </a:rPr>
              <a:t>Segon nivell d'esquema</a:t>
            </a:r>
            <a:endParaRPr b="0" lang="ca-ES" sz="3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3200" spc="-1" strike="noStrike">
                <a:solidFill>
                  <a:srgbClr val="000000"/>
                </a:solidFill>
                <a:latin typeface="Arial"/>
              </a:rPr>
              <a:t>Tercer nivell d'esquema</a:t>
            </a:r>
            <a:endParaRPr b="0" lang="ca-ES" sz="3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3200" spc="-1" strike="noStrike">
                <a:solidFill>
                  <a:srgbClr val="000000"/>
                </a:solidFill>
                <a:latin typeface="Arial"/>
              </a:rPr>
              <a:t>Quart nivell d'esquema</a:t>
            </a:r>
            <a:endParaRPr b="0" lang="ca-ES" sz="3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3200" spc="-1" strike="noStrike">
                <a:solidFill>
                  <a:srgbClr val="000000"/>
                </a:solidFill>
                <a:latin typeface="Arial"/>
              </a:rPr>
              <a:t>Cinquè nivell d'esquema</a:t>
            </a:r>
            <a:endParaRPr b="0" lang="ca-ES" sz="3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3200" spc="-1" strike="noStrike">
                <a:solidFill>
                  <a:srgbClr val="000000"/>
                </a:solidFill>
                <a:latin typeface="Arial"/>
              </a:rPr>
              <a:t>Sisè nivell d'esquema</a:t>
            </a:r>
            <a:endParaRPr b="0" lang="ca-ES" sz="3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3200" spc="-1" strike="noStrike">
                <a:solidFill>
                  <a:srgbClr val="000000"/>
                </a:solidFill>
                <a:latin typeface="Arial"/>
              </a:rPr>
              <a:t>Setè nivell d'esquema</a:t>
            </a:r>
            <a:endParaRPr b="0" lang="ca-ES" sz="3200" spc="-1" strike="noStrike">
              <a:solidFill>
                <a:srgbClr val="000000"/>
              </a:solidFill>
              <a:latin typeface="Arial"/>
            </a:endParaRPr>
          </a:p>
        </p:txBody>
      </p:sp>
      <p:sp>
        <p:nvSpPr>
          <p:cNvPr id="84" name="CustomShape 3"/>
          <p:cNvSpPr/>
          <p:nvPr/>
        </p:nvSpPr>
        <p:spPr>
          <a:xfrm>
            <a:off x="9131400" y="6549840"/>
            <a:ext cx="306036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85" name="PlaceHolder 4"/>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a:t>
            </a:r>
            <a:r>
              <a:rPr b="0" lang="es-ES" sz="3600" spc="-1" strike="noStrike">
                <a:solidFill>
                  <a:srgbClr val="000000"/>
                </a:solidFill>
                <a:latin typeface="Safiro SemiBold"/>
              </a:rPr>
              <a:t>36 pt</a:t>
            </a:r>
            <a:endParaRPr b="0" lang="ca-ES" sz="3600" spc="-1" strike="noStrike">
              <a:solidFill>
                <a:srgbClr val="000000"/>
              </a:solidFill>
              <a:latin typeface="Arial"/>
            </a:endParaRPr>
          </a:p>
        </p:txBody>
      </p:sp>
      <p:sp>
        <p:nvSpPr>
          <p:cNvPr id="86" name="PlaceHolder 5"/>
          <p:cNvSpPr>
            <a:spLocks noGrp="1"/>
          </p:cNvSpPr>
          <p:nvPr>
            <p:ph type="body"/>
          </p:nvPr>
        </p:nvSpPr>
        <p:spPr>
          <a:xfrm>
            <a:off x="1104840" y="246924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pic>
        <p:nvPicPr>
          <p:cNvPr id="87" name="Imagen 9" descr=""/>
          <p:cNvPicPr/>
          <p:nvPr/>
        </p:nvPicPr>
        <p:blipFill>
          <a:blip r:embed="rId2"/>
          <a:stretch/>
        </p:blipFill>
        <p:spPr>
          <a:xfrm>
            <a:off x="249120" y="2351160"/>
            <a:ext cx="605880" cy="605880"/>
          </a:xfrm>
          <a:prstGeom prst="rect">
            <a:avLst/>
          </a:prstGeom>
          <a:ln w="0">
            <a:noFill/>
          </a:ln>
        </p:spPr>
      </p:pic>
      <p:pic>
        <p:nvPicPr>
          <p:cNvPr id="88" name="Imagen 10" descr=""/>
          <p:cNvPicPr/>
          <p:nvPr/>
        </p:nvPicPr>
        <p:blipFill>
          <a:blip r:embed="rId3"/>
          <a:stretch/>
        </p:blipFill>
        <p:spPr>
          <a:xfrm>
            <a:off x="257760" y="4188240"/>
            <a:ext cx="605880" cy="605880"/>
          </a:xfrm>
          <a:prstGeom prst="rect">
            <a:avLst/>
          </a:prstGeom>
          <a:ln w="0">
            <a:noFill/>
          </a:ln>
        </p:spPr>
      </p:pic>
      <p:pic>
        <p:nvPicPr>
          <p:cNvPr id="89" name="Imagen 11" descr=""/>
          <p:cNvPicPr/>
          <p:nvPr/>
        </p:nvPicPr>
        <p:blipFill>
          <a:blip r:embed="rId4"/>
          <a:stretch/>
        </p:blipFill>
        <p:spPr>
          <a:xfrm>
            <a:off x="4302000" y="2351160"/>
            <a:ext cx="605880" cy="605880"/>
          </a:xfrm>
          <a:prstGeom prst="rect">
            <a:avLst/>
          </a:prstGeom>
          <a:ln w="0">
            <a:noFill/>
          </a:ln>
        </p:spPr>
      </p:pic>
      <p:pic>
        <p:nvPicPr>
          <p:cNvPr id="90" name="Imagen 12" descr=""/>
          <p:cNvPicPr/>
          <p:nvPr/>
        </p:nvPicPr>
        <p:blipFill>
          <a:blip r:embed="rId5"/>
          <a:stretch/>
        </p:blipFill>
        <p:spPr>
          <a:xfrm>
            <a:off x="4302000" y="4188240"/>
            <a:ext cx="605880" cy="605880"/>
          </a:xfrm>
          <a:prstGeom prst="rect">
            <a:avLst/>
          </a:prstGeom>
          <a:ln w="0">
            <a:noFill/>
          </a:ln>
        </p:spPr>
      </p:pic>
      <p:sp>
        <p:nvSpPr>
          <p:cNvPr id="91" name="PlaceHolder 6"/>
          <p:cNvSpPr>
            <a:spLocks noGrp="1"/>
          </p:cNvSpPr>
          <p:nvPr>
            <p:ph type="body"/>
          </p:nvPr>
        </p:nvSpPr>
        <p:spPr>
          <a:xfrm>
            <a:off x="1104840" y="2998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2" name="PlaceHolder 7"/>
          <p:cNvSpPr>
            <a:spLocks noGrp="1"/>
          </p:cNvSpPr>
          <p:nvPr>
            <p:ph type="body"/>
          </p:nvPr>
        </p:nvSpPr>
        <p:spPr>
          <a:xfrm>
            <a:off x="5130360" y="246924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3" name="PlaceHolder 8"/>
          <p:cNvSpPr>
            <a:spLocks noGrp="1"/>
          </p:cNvSpPr>
          <p:nvPr>
            <p:ph type="body"/>
          </p:nvPr>
        </p:nvSpPr>
        <p:spPr>
          <a:xfrm>
            <a:off x="5130360" y="2998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4" name="PlaceHolder 9"/>
          <p:cNvSpPr>
            <a:spLocks noGrp="1"/>
          </p:cNvSpPr>
          <p:nvPr>
            <p:ph type="body"/>
          </p:nvPr>
        </p:nvSpPr>
        <p:spPr>
          <a:xfrm>
            <a:off x="1104840" y="428760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5" name="PlaceHolder 10"/>
          <p:cNvSpPr>
            <a:spLocks noGrp="1"/>
          </p:cNvSpPr>
          <p:nvPr>
            <p:ph type="body"/>
          </p:nvPr>
        </p:nvSpPr>
        <p:spPr>
          <a:xfrm>
            <a:off x="1104840" y="4816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
        <p:nvSpPr>
          <p:cNvPr id="96" name="PlaceHolder 11"/>
          <p:cNvSpPr>
            <a:spLocks noGrp="1"/>
          </p:cNvSpPr>
          <p:nvPr>
            <p:ph type="body"/>
          </p:nvPr>
        </p:nvSpPr>
        <p:spPr>
          <a:xfrm>
            <a:off x="5130360" y="4287600"/>
            <a:ext cx="2562120" cy="3977640"/>
          </a:xfrm>
          <a:prstGeom prst="rect">
            <a:avLst/>
          </a:prstGeom>
        </p:spPr>
        <p:txBody>
          <a:bodyPr lIns="0" rIns="0" tIns="0" bIns="0">
            <a:noAutofit/>
          </a:bodyPr>
          <a:p>
            <a:pPr>
              <a:lnSpc>
                <a:spcPct val="100000"/>
              </a:lnSpc>
              <a:spcBef>
                <a:spcPts val="281"/>
              </a:spcBef>
              <a:tabLst>
                <a:tab algn="l" pos="0"/>
              </a:tabLst>
            </a:pPr>
            <a:r>
              <a:rPr b="0" lang="es-ES" sz="1400" spc="-1" strike="noStrike">
                <a:solidFill>
                  <a:srgbClr val="000000"/>
                </a:solidFill>
                <a:latin typeface="Arial"/>
              </a:rPr>
              <a:t>Arial regular 14 pt</a:t>
            </a:r>
            <a:endParaRPr b="0" lang="ca-ES" sz="1400" spc="-1" strike="noStrike">
              <a:solidFill>
                <a:srgbClr val="000000"/>
              </a:solidFill>
              <a:latin typeface="Arial"/>
            </a:endParaRPr>
          </a:p>
          <a:p>
            <a:pPr>
              <a:lnSpc>
                <a:spcPct val="100000"/>
              </a:lnSpc>
              <a:spcBef>
                <a:spcPts val="281"/>
              </a:spcBef>
              <a:tabLst>
                <a:tab algn="l" pos="0"/>
              </a:tabLst>
            </a:pPr>
            <a:endParaRPr b="0" lang="ca-ES" sz="1400" spc="-1" strike="noStrike">
              <a:solidFill>
                <a:srgbClr val="000000"/>
              </a:solidFill>
              <a:latin typeface="Arial"/>
            </a:endParaRPr>
          </a:p>
        </p:txBody>
      </p:sp>
      <p:sp>
        <p:nvSpPr>
          <p:cNvPr id="97" name="PlaceHolder 12"/>
          <p:cNvSpPr>
            <a:spLocks noGrp="1"/>
          </p:cNvSpPr>
          <p:nvPr>
            <p:ph type="body"/>
          </p:nvPr>
        </p:nvSpPr>
        <p:spPr>
          <a:xfrm>
            <a:off x="5130360" y="4816800"/>
            <a:ext cx="2562120" cy="317880"/>
          </a:xfrm>
          <a:prstGeom prst="rect">
            <a:avLst/>
          </a:prstGeom>
        </p:spPr>
        <p:txBody>
          <a:bodyPr lIns="0" rIns="0" tIns="0" bIns="0">
            <a:noAutofit/>
          </a:bodyPr>
          <a:p>
            <a:pPr>
              <a:lnSpc>
                <a:spcPct val="100000"/>
              </a:lnSpc>
              <a:spcBef>
                <a:spcPts val="320"/>
              </a:spcBef>
              <a:tabLst>
                <a:tab algn="l" pos="0"/>
              </a:tabLst>
            </a:pPr>
            <a:r>
              <a:rPr b="1" lang="es-ES" sz="1600" spc="-1" strike="noStrike">
                <a:solidFill>
                  <a:srgbClr val="cc0c2f"/>
                </a:solidFill>
                <a:latin typeface="Arial"/>
              </a:rPr>
              <a:t>Arial Bold 16</a:t>
            </a:r>
            <a:endParaRPr b="0" lang="ca-ES" sz="16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135"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136" name="Imagen 51" descr=""/>
          <p:cNvPicPr/>
          <p:nvPr/>
        </p:nvPicPr>
        <p:blipFill>
          <a:blip r:embed="rId2"/>
          <a:stretch/>
        </p:blipFill>
        <p:spPr>
          <a:xfrm>
            <a:off x="11671200" y="250560"/>
            <a:ext cx="253800" cy="247320"/>
          </a:xfrm>
          <a:prstGeom prst="rect">
            <a:avLst/>
          </a:prstGeom>
          <a:ln w="0">
            <a:noFill/>
          </a:ln>
        </p:spPr>
      </p:pic>
      <p:sp>
        <p:nvSpPr>
          <p:cNvPr id="137" name="PlaceHolder 3"/>
          <p:cNvSpPr>
            <a:spLocks noGrp="1"/>
          </p:cNvSpPr>
          <p:nvPr>
            <p:ph type="body"/>
          </p:nvPr>
        </p:nvSpPr>
        <p:spPr>
          <a:xfrm>
            <a:off x="3314880" y="2108160"/>
            <a:ext cx="3980520" cy="3977640"/>
          </a:xfrm>
          <a:prstGeom prst="rect">
            <a:avLst/>
          </a:prstGeom>
        </p:spPr>
        <p:txBody>
          <a:bodyPr lIns="0" rIns="0" tIns="0" bIns="0">
            <a:noAutofit/>
          </a:bodyPr>
          <a:p>
            <a:pPr>
              <a:lnSpc>
                <a:spcPct val="100000"/>
              </a:lnSpc>
              <a:spcBef>
                <a:spcPts val="241"/>
              </a:spcBef>
              <a:tabLst>
                <a:tab algn="l" pos="0"/>
              </a:tabLst>
            </a:pPr>
            <a:r>
              <a:rPr b="0" lang="ca-ES" sz="1200" spc="-1" strike="noStrike">
                <a:solidFill>
                  <a:srgbClr val="000000"/>
                </a:solidFill>
                <a:latin typeface="Arial"/>
              </a:rPr>
              <a:t>Text introducció Arial Normal 12 pt.</a:t>
            </a:r>
            <a:endParaRPr b="0" lang="ca-ES" sz="1200" spc="-1" strike="noStrike">
              <a:solidFill>
                <a:srgbClr val="000000"/>
              </a:solidFill>
              <a:latin typeface="Arial"/>
            </a:endParaRPr>
          </a:p>
        </p:txBody>
      </p:sp>
      <p:sp>
        <p:nvSpPr>
          <p:cNvPr id="138" name="PlaceHolder 4"/>
          <p:cNvSpPr>
            <a:spLocks noGrp="1"/>
          </p:cNvSpPr>
          <p:nvPr>
            <p:ph type="body"/>
          </p:nvPr>
        </p:nvSpPr>
        <p:spPr>
          <a:xfrm>
            <a:off x="7752960" y="2054160"/>
            <a:ext cx="3917880" cy="369000"/>
          </a:xfrm>
          <a:prstGeom prst="rect">
            <a:avLst/>
          </a:prstGeom>
        </p:spPr>
        <p:txBody>
          <a:bodyPr lIns="0" rIns="0" tIns="0" bIns="0">
            <a:noAutofit/>
          </a:bodyPr>
          <a:p>
            <a:pPr>
              <a:lnSpc>
                <a:spcPct val="100000"/>
              </a:lnSpc>
              <a:spcBef>
                <a:spcPts val="400"/>
              </a:spcBef>
              <a:tabLst>
                <a:tab algn="l" pos="0"/>
              </a:tabLst>
            </a:pPr>
            <a:r>
              <a:rPr b="0" lang="es-ES" sz="2000" spc="-1" strike="noStrike">
                <a:solidFill>
                  <a:srgbClr val="cc0c2f"/>
                </a:solidFill>
                <a:latin typeface="Safiro SemiBold"/>
              </a:rPr>
              <a:t>Safiro Semibold 20 pt</a:t>
            </a:r>
            <a:endParaRPr b="0" lang="ca-ES" sz="2000" spc="-1" strike="noStrike">
              <a:solidFill>
                <a:srgbClr val="000000"/>
              </a:solidFill>
              <a:latin typeface="Arial"/>
            </a:endParaRPr>
          </a:p>
        </p:txBody>
      </p:sp>
      <p:sp>
        <p:nvSpPr>
          <p:cNvPr id="139" name="PlaceHolder 5"/>
          <p:cNvSpPr>
            <a:spLocks noGrp="1"/>
          </p:cNvSpPr>
          <p:nvPr>
            <p:ph type="body"/>
          </p:nvPr>
        </p:nvSpPr>
        <p:spPr>
          <a:xfrm>
            <a:off x="7752960" y="2392200"/>
            <a:ext cx="3917880" cy="487440"/>
          </a:xfrm>
          <a:prstGeom prst="rect">
            <a:avLst/>
          </a:prstGeom>
        </p:spPr>
        <p:txBody>
          <a:bodyPr lIns="0" rIns="0" tIns="0" bIns="0">
            <a:noAutofit/>
          </a:bodyPr>
          <a:p>
            <a:pPr>
              <a:lnSpc>
                <a:spcPct val="100000"/>
              </a:lnSpc>
              <a:spcBef>
                <a:spcPts val="201"/>
              </a:spcBef>
              <a:tabLst>
                <a:tab algn="l" pos="0"/>
              </a:tabLst>
            </a:pPr>
            <a:r>
              <a:rPr b="0" lang="es-ES" sz="1000" spc="-1" strike="noStrike">
                <a:solidFill>
                  <a:srgbClr val="000000"/>
                </a:solidFill>
                <a:latin typeface="Arial"/>
              </a:rPr>
              <a:t>Text introducció Arial Normal 10 pt.</a:t>
            </a:r>
            <a:endParaRPr b="0" lang="ca-ES" sz="1000" spc="-1" strike="noStrike">
              <a:solidFill>
                <a:srgbClr val="000000"/>
              </a:solidFill>
              <a:latin typeface="Arial"/>
            </a:endParaRPr>
          </a:p>
        </p:txBody>
      </p:sp>
      <p:sp>
        <p:nvSpPr>
          <p:cNvPr id="140" name="CustomShape 6"/>
          <p:cNvSpPr/>
          <p:nvPr/>
        </p:nvSpPr>
        <p:spPr>
          <a:xfrm>
            <a:off x="-21600" y="6502320"/>
            <a:ext cx="306000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141" name="PlaceHolder 7"/>
          <p:cNvSpPr>
            <a:spLocks noGrp="1"/>
          </p:cNvSpPr>
          <p:nvPr>
            <p:ph type="body"/>
          </p:nvPr>
        </p:nvSpPr>
        <p:spPr>
          <a:xfrm>
            <a:off x="0" y="1716480"/>
            <a:ext cx="3038040" cy="478548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179"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180" name="Imagen 51" descr=""/>
          <p:cNvPicPr/>
          <p:nvPr/>
        </p:nvPicPr>
        <p:blipFill>
          <a:blip r:embed="rId2"/>
          <a:stretch/>
        </p:blipFill>
        <p:spPr>
          <a:xfrm>
            <a:off x="11671200" y="250560"/>
            <a:ext cx="253800" cy="247320"/>
          </a:xfrm>
          <a:prstGeom prst="rect">
            <a:avLst/>
          </a:prstGeom>
          <a:ln w="0">
            <a:noFill/>
          </a:ln>
        </p:spPr>
      </p:pic>
      <p:sp>
        <p:nvSpPr>
          <p:cNvPr id="181" name="PlaceHolder 3"/>
          <p:cNvSpPr>
            <a:spLocks noGrp="1"/>
          </p:cNvSpPr>
          <p:nvPr>
            <p:ph type="body"/>
          </p:nvPr>
        </p:nvSpPr>
        <p:spPr>
          <a:xfrm>
            <a:off x="4703400" y="2108160"/>
            <a:ext cx="3980520" cy="3977640"/>
          </a:xfrm>
          <a:prstGeom prst="rect">
            <a:avLst/>
          </a:prstGeom>
        </p:spPr>
        <p:txBody>
          <a:bodyPr lIns="0" rIns="0" tIns="0" bIns="0">
            <a:noAutofit/>
          </a:bodyPr>
          <a:p>
            <a:pPr>
              <a:lnSpc>
                <a:spcPct val="100000"/>
              </a:lnSpc>
              <a:spcBef>
                <a:spcPts val="241"/>
              </a:spcBef>
              <a:tabLst>
                <a:tab algn="l" pos="0"/>
              </a:tabLst>
            </a:pPr>
            <a:r>
              <a:rPr b="0" lang="ca-ES" sz="1200" spc="-1" strike="noStrike">
                <a:solidFill>
                  <a:srgbClr val="000000"/>
                </a:solidFill>
                <a:latin typeface="Arial"/>
              </a:rPr>
              <a:t>Text introducció Arial Normal 12 pt.</a:t>
            </a:r>
            <a:endParaRPr b="0" lang="ca-ES" sz="1200" spc="-1" strike="noStrike">
              <a:solidFill>
                <a:srgbClr val="000000"/>
              </a:solidFill>
              <a:latin typeface="Arial"/>
            </a:endParaRPr>
          </a:p>
        </p:txBody>
      </p:sp>
      <p:sp>
        <p:nvSpPr>
          <p:cNvPr id="182" name="PlaceHolder 4"/>
          <p:cNvSpPr>
            <a:spLocks noGrp="1"/>
          </p:cNvSpPr>
          <p:nvPr>
            <p:ph type="body"/>
          </p:nvPr>
        </p:nvSpPr>
        <p:spPr>
          <a:xfrm>
            <a:off x="265320" y="2054160"/>
            <a:ext cx="3917880" cy="369000"/>
          </a:xfrm>
          <a:prstGeom prst="rect">
            <a:avLst/>
          </a:prstGeom>
        </p:spPr>
        <p:txBody>
          <a:bodyPr lIns="0" rIns="0" tIns="0" bIns="0">
            <a:noAutofit/>
          </a:bodyPr>
          <a:p>
            <a:pPr>
              <a:lnSpc>
                <a:spcPct val="100000"/>
              </a:lnSpc>
              <a:spcBef>
                <a:spcPts val="400"/>
              </a:spcBef>
              <a:tabLst>
                <a:tab algn="l" pos="0"/>
              </a:tabLst>
            </a:pPr>
            <a:r>
              <a:rPr b="0" lang="es-ES" sz="2000" spc="-1" strike="noStrike">
                <a:solidFill>
                  <a:srgbClr val="cc0c2f"/>
                </a:solidFill>
                <a:latin typeface="Safiro SemiBold"/>
              </a:rPr>
              <a:t>Safiro Semibold 20 pt</a:t>
            </a:r>
            <a:endParaRPr b="0" lang="ca-ES" sz="2000" spc="-1" strike="noStrike">
              <a:solidFill>
                <a:srgbClr val="000000"/>
              </a:solidFill>
              <a:latin typeface="Arial"/>
            </a:endParaRPr>
          </a:p>
        </p:txBody>
      </p:sp>
      <p:sp>
        <p:nvSpPr>
          <p:cNvPr id="183" name="PlaceHolder 5"/>
          <p:cNvSpPr>
            <a:spLocks noGrp="1"/>
          </p:cNvSpPr>
          <p:nvPr>
            <p:ph type="body"/>
          </p:nvPr>
        </p:nvSpPr>
        <p:spPr>
          <a:xfrm>
            <a:off x="265320" y="2392200"/>
            <a:ext cx="3917880" cy="487440"/>
          </a:xfrm>
          <a:prstGeom prst="rect">
            <a:avLst/>
          </a:prstGeom>
        </p:spPr>
        <p:txBody>
          <a:bodyPr lIns="0" rIns="0" tIns="0" bIns="0">
            <a:noAutofit/>
          </a:bodyPr>
          <a:p>
            <a:pPr>
              <a:lnSpc>
                <a:spcPct val="100000"/>
              </a:lnSpc>
              <a:spcBef>
                <a:spcPts val="201"/>
              </a:spcBef>
              <a:tabLst>
                <a:tab algn="l" pos="0"/>
              </a:tabLst>
            </a:pPr>
            <a:r>
              <a:rPr b="0" lang="es-ES" sz="1000" spc="-1" strike="noStrike">
                <a:solidFill>
                  <a:srgbClr val="000000"/>
                </a:solidFill>
                <a:latin typeface="Arial"/>
              </a:rPr>
              <a:t>Text introducció Arial Normal 10 pt.</a:t>
            </a:r>
            <a:endParaRPr b="0" lang="ca-ES" sz="1000" spc="-1" strike="noStrike">
              <a:solidFill>
                <a:srgbClr val="000000"/>
              </a:solidFill>
              <a:latin typeface="Arial"/>
            </a:endParaRPr>
          </a:p>
        </p:txBody>
      </p:sp>
      <p:sp>
        <p:nvSpPr>
          <p:cNvPr id="184" name="CustomShape 6"/>
          <p:cNvSpPr/>
          <p:nvPr/>
        </p:nvSpPr>
        <p:spPr>
          <a:xfrm>
            <a:off x="9131760" y="6502320"/>
            <a:ext cx="306000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185" name="PlaceHolder 7"/>
          <p:cNvSpPr>
            <a:spLocks noGrp="1"/>
          </p:cNvSpPr>
          <p:nvPr>
            <p:ph type="body"/>
          </p:nvPr>
        </p:nvSpPr>
        <p:spPr>
          <a:xfrm>
            <a:off x="9153360" y="1716480"/>
            <a:ext cx="3038040" cy="478548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914400" y="2130480"/>
            <a:ext cx="10362960" cy="1469520"/>
          </a:xfrm>
          <a:prstGeom prst="rect">
            <a:avLst/>
          </a:prstGeom>
        </p:spPr>
        <p:txBody>
          <a:bodyPr lIns="90000" rIns="90000" tIns="45000" bIns="45000">
            <a:noAutofit/>
          </a:bodyPr>
          <a:p>
            <a:pPr algn="ctr">
              <a:lnSpc>
                <a:spcPct val="100000"/>
              </a:lnSpc>
            </a:pPr>
            <a:r>
              <a:rPr b="0" lang="es-ES_tradnl" sz="4400" spc="-1" strike="noStrike">
                <a:solidFill>
                  <a:srgbClr val="000000"/>
                </a:solidFill>
                <a:latin typeface="Arial Black"/>
              </a:rPr>
              <a:t>Clic para editar título</a:t>
            </a:r>
            <a:endParaRPr b="0" lang="ca-ES" sz="4400" spc="-1" strike="noStrike">
              <a:solidFill>
                <a:srgbClr val="000000"/>
              </a:solidFill>
              <a:latin typeface="Arial"/>
            </a:endParaRPr>
          </a:p>
        </p:txBody>
      </p:sp>
      <p:sp>
        <p:nvSpPr>
          <p:cNvPr id="223" name="PlaceHolder 2"/>
          <p:cNvSpPr>
            <a:spLocks noGrp="1"/>
          </p:cNvSpPr>
          <p:nvPr>
            <p:ph type="dt"/>
          </p:nvPr>
        </p:nvSpPr>
        <p:spPr>
          <a:xfrm>
            <a:off x="0" y="0"/>
            <a:ext cx="0" cy="0"/>
          </a:xfrm>
          <a:prstGeom prst="rect">
            <a:avLst/>
          </a:prstGeom>
        </p:spPr>
        <p:txBody>
          <a:bodyPr lIns="90000" rIns="90000" tIns="45000" bIns="45000">
            <a:noAutofit/>
          </a:bodyPr>
          <a:p>
            <a:pPr>
              <a:lnSpc>
                <a:spcPct val="100000"/>
              </a:lnSpc>
            </a:pPr>
            <a:fld id="{1C461605-54BE-4AA7-9713-C7319F611296}" type="datetime">
              <a:rPr b="0" lang="es-ES" sz="1800" spc="-1" strike="noStrike">
                <a:solidFill>
                  <a:srgbClr val="000000"/>
                </a:solidFill>
                <a:latin typeface="Arial"/>
              </a:rPr>
              <a:t>27/03/25</a:t>
            </a:fld>
            <a:endParaRPr b="0" lang="ca-ES" sz="1800" spc="-1" strike="noStrike">
              <a:latin typeface="Times New Roman"/>
            </a:endParaRPr>
          </a:p>
        </p:txBody>
      </p:sp>
      <p:sp>
        <p:nvSpPr>
          <p:cNvPr id="224" name="PlaceHolder 3"/>
          <p:cNvSpPr>
            <a:spLocks noGrp="1"/>
          </p:cNvSpPr>
          <p:nvPr>
            <p:ph type="ftr"/>
          </p:nvPr>
        </p:nvSpPr>
        <p:spPr>
          <a:xfrm>
            <a:off x="0" y="0"/>
            <a:ext cx="0" cy="0"/>
          </a:xfrm>
          <a:prstGeom prst="rect">
            <a:avLst/>
          </a:prstGeom>
        </p:spPr>
        <p:txBody>
          <a:bodyPr lIns="90000" rIns="90000" tIns="45000" bIns="45000">
            <a:noAutofit/>
          </a:bodyPr>
          <a:p>
            <a:endParaRPr b="0" lang="ca-ES" sz="2400" spc="-1" strike="noStrike">
              <a:latin typeface="Times New Roman"/>
            </a:endParaRPr>
          </a:p>
        </p:txBody>
      </p:sp>
      <p:sp>
        <p:nvSpPr>
          <p:cNvPr id="225" name="PlaceHolder 4"/>
          <p:cNvSpPr>
            <a:spLocks noGrp="1"/>
          </p:cNvSpPr>
          <p:nvPr>
            <p:ph type="sldNum"/>
          </p:nvPr>
        </p:nvSpPr>
        <p:spPr>
          <a:xfrm>
            <a:off x="0" y="0"/>
            <a:ext cx="0" cy="0"/>
          </a:xfrm>
          <a:prstGeom prst="rect">
            <a:avLst/>
          </a:prstGeom>
        </p:spPr>
        <p:txBody>
          <a:bodyPr lIns="90000" rIns="90000" tIns="45000" bIns="45000">
            <a:noAutofit/>
          </a:bodyPr>
          <a:p>
            <a:pPr>
              <a:lnSpc>
                <a:spcPct val="100000"/>
              </a:lnSpc>
            </a:pPr>
            <a:fld id="{DAA63958-C055-4CA6-A06B-D19D472F326D}" type="slidenum">
              <a:rPr b="0" lang="es-ES" sz="1800" spc="-1" strike="noStrike">
                <a:solidFill>
                  <a:srgbClr val="000000"/>
                </a:solidFill>
                <a:latin typeface="Arial"/>
              </a:rPr>
              <a:t>&lt;número&gt;</a:t>
            </a:fld>
            <a:endParaRPr b="0" lang="ca-ES" sz="1800" spc="-1" strike="noStrike">
              <a:latin typeface="Times New Roman"/>
            </a:endParaRPr>
          </a:p>
        </p:txBody>
      </p:sp>
      <p:sp>
        <p:nvSpPr>
          <p:cNvPr id="22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a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2400" spc="-1" strike="noStrike">
                <a:solidFill>
                  <a:srgbClr val="000000"/>
                </a:solidFill>
                <a:latin typeface="Arial"/>
              </a:rPr>
              <a:t>Segon nivell d'esquema</a:t>
            </a:r>
            <a:endParaRPr b="0" lang="ca-E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2000" spc="-1" strike="noStrike">
                <a:solidFill>
                  <a:srgbClr val="000000"/>
                </a:solidFill>
                <a:latin typeface="Arial"/>
              </a:rPr>
              <a:t>Tercer nivell d'esquema</a:t>
            </a:r>
            <a:endParaRPr b="0" lang="ca-E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2000" spc="-1" strike="noStrike">
                <a:solidFill>
                  <a:srgbClr val="000000"/>
                </a:solidFill>
                <a:latin typeface="Arial"/>
              </a:rPr>
              <a:t>Quart nivell d'esquema</a:t>
            </a:r>
            <a:endParaRPr b="0" lang="ca-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2000" spc="-1" strike="noStrike">
                <a:solidFill>
                  <a:srgbClr val="000000"/>
                </a:solidFill>
                <a:latin typeface="Arial"/>
              </a:rPr>
              <a:t>Cinquè nivell d'esquema</a:t>
            </a:r>
            <a:endParaRPr b="0" lang="ca-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2000" spc="-1" strike="noStrike">
                <a:solidFill>
                  <a:srgbClr val="000000"/>
                </a:solidFill>
                <a:latin typeface="Arial"/>
              </a:rPr>
              <a:t>Sisè nivell d'esquema</a:t>
            </a:r>
            <a:endParaRPr b="0" lang="ca-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2000" spc="-1" strike="noStrike">
                <a:solidFill>
                  <a:srgbClr val="000000"/>
                </a:solidFill>
                <a:latin typeface="Arial"/>
              </a:rPr>
              <a:t>Setè nivell d'esquema</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CustomShape 1"/>
          <p:cNvSpPr/>
          <p:nvPr/>
        </p:nvSpPr>
        <p:spPr>
          <a:xfrm>
            <a:off x="0" y="1716480"/>
            <a:ext cx="12191760" cy="514116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p:style>
      </p:sp>
      <p:sp>
        <p:nvSpPr>
          <p:cNvPr id="264" name="PlaceHolder 2"/>
          <p:cNvSpPr>
            <a:spLocks noGrp="1"/>
          </p:cNvSpPr>
          <p:nvPr>
            <p:ph type="title"/>
          </p:nvPr>
        </p:nvSpPr>
        <p:spPr>
          <a:xfrm>
            <a:off x="265320" y="1020600"/>
            <a:ext cx="8139960" cy="695880"/>
          </a:xfrm>
          <a:prstGeom prst="rect">
            <a:avLst/>
          </a:prstGeom>
        </p:spPr>
        <p:txBody>
          <a:bodyPr lIns="0" rIns="0" tIns="0" bIns="0">
            <a:noAutofit/>
          </a:bodyPr>
          <a:p>
            <a:pPr>
              <a:lnSpc>
                <a:spcPct val="100000"/>
              </a:lnSpc>
            </a:pPr>
            <a:r>
              <a:rPr b="0" lang="es-ES" sz="3600" spc="-1" strike="noStrike">
                <a:solidFill>
                  <a:srgbClr val="000000"/>
                </a:solidFill>
                <a:latin typeface="Safiro SemiBold"/>
              </a:rPr>
              <a:t>Safiro Semibold 36 pt</a:t>
            </a:r>
            <a:endParaRPr b="0" lang="ca-ES" sz="3600" spc="-1" strike="noStrike">
              <a:solidFill>
                <a:srgbClr val="000000"/>
              </a:solidFill>
              <a:latin typeface="Arial"/>
            </a:endParaRPr>
          </a:p>
        </p:txBody>
      </p:sp>
      <p:pic>
        <p:nvPicPr>
          <p:cNvPr id="265" name="Imagen 51" descr=""/>
          <p:cNvPicPr/>
          <p:nvPr/>
        </p:nvPicPr>
        <p:blipFill>
          <a:blip r:embed="rId2"/>
          <a:stretch/>
        </p:blipFill>
        <p:spPr>
          <a:xfrm>
            <a:off x="11671200" y="250560"/>
            <a:ext cx="253800" cy="247320"/>
          </a:xfrm>
          <a:prstGeom prst="rect">
            <a:avLst/>
          </a:prstGeom>
          <a:ln w="0">
            <a:noFill/>
          </a:ln>
        </p:spPr>
      </p:pic>
      <p:sp>
        <p:nvSpPr>
          <p:cNvPr id="266" name="PlaceHolder 3"/>
          <p:cNvSpPr>
            <a:spLocks noGrp="1"/>
          </p:cNvSpPr>
          <p:nvPr>
            <p:ph type="body"/>
          </p:nvPr>
        </p:nvSpPr>
        <p:spPr>
          <a:xfrm>
            <a:off x="3314880" y="2108160"/>
            <a:ext cx="3980520" cy="3977640"/>
          </a:xfrm>
          <a:prstGeom prst="rect">
            <a:avLst/>
          </a:prstGeom>
        </p:spPr>
        <p:txBody>
          <a:bodyPr lIns="0" rIns="0" tIns="0" bIns="0">
            <a:noAutofit/>
          </a:bodyPr>
          <a:p>
            <a:pPr>
              <a:lnSpc>
                <a:spcPct val="100000"/>
              </a:lnSpc>
              <a:spcBef>
                <a:spcPts val="241"/>
              </a:spcBef>
              <a:tabLst>
                <a:tab algn="l" pos="0"/>
              </a:tabLst>
            </a:pPr>
            <a:r>
              <a:rPr b="0" lang="ca-ES" sz="1200" spc="-1" strike="noStrike">
                <a:solidFill>
                  <a:srgbClr val="000000"/>
                </a:solidFill>
                <a:latin typeface="Arial"/>
              </a:rPr>
              <a:t>Text introducció Arial Normal 12 pt.</a:t>
            </a:r>
            <a:endParaRPr b="0" lang="ca-ES" sz="1200" spc="-1" strike="noStrike">
              <a:solidFill>
                <a:srgbClr val="000000"/>
              </a:solidFill>
              <a:latin typeface="Arial"/>
            </a:endParaRPr>
          </a:p>
        </p:txBody>
      </p:sp>
      <p:sp>
        <p:nvSpPr>
          <p:cNvPr id="267" name="PlaceHolder 4"/>
          <p:cNvSpPr>
            <a:spLocks noGrp="1"/>
          </p:cNvSpPr>
          <p:nvPr>
            <p:ph type="body"/>
          </p:nvPr>
        </p:nvSpPr>
        <p:spPr>
          <a:xfrm>
            <a:off x="7752960" y="2054160"/>
            <a:ext cx="3917880" cy="369000"/>
          </a:xfrm>
          <a:prstGeom prst="rect">
            <a:avLst/>
          </a:prstGeom>
        </p:spPr>
        <p:txBody>
          <a:bodyPr lIns="0" rIns="0" tIns="0" bIns="0">
            <a:noAutofit/>
          </a:bodyPr>
          <a:p>
            <a:pPr>
              <a:lnSpc>
                <a:spcPct val="100000"/>
              </a:lnSpc>
              <a:spcBef>
                <a:spcPts val="400"/>
              </a:spcBef>
              <a:tabLst>
                <a:tab algn="l" pos="0"/>
              </a:tabLst>
            </a:pPr>
            <a:r>
              <a:rPr b="0" lang="es-ES" sz="2000" spc="-1" strike="noStrike">
                <a:solidFill>
                  <a:srgbClr val="cc0c2f"/>
                </a:solidFill>
                <a:latin typeface="Safiro SemiBold"/>
              </a:rPr>
              <a:t>Safiro Semibold 20 pt</a:t>
            </a:r>
            <a:endParaRPr b="0" lang="ca-ES" sz="2000" spc="-1" strike="noStrike">
              <a:solidFill>
                <a:srgbClr val="000000"/>
              </a:solidFill>
              <a:latin typeface="Arial"/>
            </a:endParaRPr>
          </a:p>
        </p:txBody>
      </p:sp>
      <p:sp>
        <p:nvSpPr>
          <p:cNvPr id="268" name="PlaceHolder 5"/>
          <p:cNvSpPr>
            <a:spLocks noGrp="1"/>
          </p:cNvSpPr>
          <p:nvPr>
            <p:ph type="body"/>
          </p:nvPr>
        </p:nvSpPr>
        <p:spPr>
          <a:xfrm>
            <a:off x="7752960" y="2392200"/>
            <a:ext cx="3917880" cy="487440"/>
          </a:xfrm>
          <a:prstGeom prst="rect">
            <a:avLst/>
          </a:prstGeom>
        </p:spPr>
        <p:txBody>
          <a:bodyPr lIns="0" rIns="0" tIns="0" bIns="0">
            <a:noAutofit/>
          </a:bodyPr>
          <a:p>
            <a:pPr>
              <a:lnSpc>
                <a:spcPct val="100000"/>
              </a:lnSpc>
              <a:spcBef>
                <a:spcPts val="201"/>
              </a:spcBef>
              <a:tabLst>
                <a:tab algn="l" pos="0"/>
              </a:tabLst>
            </a:pPr>
            <a:r>
              <a:rPr b="0" lang="es-ES" sz="1000" spc="-1" strike="noStrike">
                <a:solidFill>
                  <a:srgbClr val="000000"/>
                </a:solidFill>
                <a:latin typeface="Arial"/>
              </a:rPr>
              <a:t>Text introducció Arial Normal 10 pt.</a:t>
            </a:r>
            <a:endParaRPr b="0" lang="ca-ES" sz="1000" spc="-1" strike="noStrike">
              <a:solidFill>
                <a:srgbClr val="000000"/>
              </a:solidFill>
              <a:latin typeface="Arial"/>
            </a:endParaRPr>
          </a:p>
        </p:txBody>
      </p:sp>
      <p:sp>
        <p:nvSpPr>
          <p:cNvPr id="269" name="CustomShape 6"/>
          <p:cNvSpPr/>
          <p:nvPr/>
        </p:nvSpPr>
        <p:spPr>
          <a:xfrm>
            <a:off x="-21600" y="6502320"/>
            <a:ext cx="3060000" cy="355320"/>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p:style>
      </p:sp>
      <p:sp>
        <p:nvSpPr>
          <p:cNvPr id="270" name="PlaceHolder 7"/>
          <p:cNvSpPr>
            <a:spLocks noGrp="1"/>
          </p:cNvSpPr>
          <p:nvPr>
            <p:ph type="body"/>
          </p:nvPr>
        </p:nvSpPr>
        <p:spPr>
          <a:xfrm>
            <a:off x="0" y="1716480"/>
            <a:ext cx="3038040" cy="478548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ca-ES" sz="1800" spc="-1" strike="noStrike">
                <a:solidFill>
                  <a:srgbClr val="000000"/>
                </a:solidFill>
                <a:latin typeface="Arial"/>
              </a:rPr>
              <a:t>Feu clic per a editar el format del text de l'esquema</a:t>
            </a:r>
            <a:endParaRPr b="0" lang="ca-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1800" spc="-1" strike="noStrike">
                <a:solidFill>
                  <a:srgbClr val="000000"/>
                </a:solidFill>
                <a:latin typeface="Arial"/>
              </a:rPr>
              <a:t>Segon nivell d'esquema</a:t>
            </a:r>
            <a:endParaRPr b="0" lang="ca-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1800" spc="-1" strike="noStrike">
                <a:solidFill>
                  <a:srgbClr val="000000"/>
                </a:solidFill>
                <a:latin typeface="Arial"/>
              </a:rPr>
              <a:t>Tercer nivell d'esquema</a:t>
            </a:r>
            <a:endParaRPr b="0" lang="ca-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1800" spc="-1" strike="noStrike">
                <a:solidFill>
                  <a:srgbClr val="000000"/>
                </a:solidFill>
                <a:latin typeface="Arial"/>
              </a:rPr>
              <a:t>Quart nivell d'esquema</a:t>
            </a:r>
            <a:endParaRPr b="0" lang="ca-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1800" spc="-1" strike="noStrike">
                <a:solidFill>
                  <a:srgbClr val="000000"/>
                </a:solidFill>
                <a:latin typeface="Arial"/>
              </a:rPr>
              <a:t>Cinquè nivell d'esquema</a:t>
            </a:r>
            <a:endParaRPr b="0" lang="ca-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1800" spc="-1" strike="noStrike">
                <a:solidFill>
                  <a:srgbClr val="000000"/>
                </a:solidFill>
                <a:latin typeface="Arial"/>
              </a:rPr>
              <a:t>Sisè nivell d'esquema</a:t>
            </a:r>
            <a:endParaRPr b="0" lang="ca-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1800" spc="-1" strike="noStrike">
                <a:solidFill>
                  <a:srgbClr val="000000"/>
                </a:solidFill>
                <a:latin typeface="Arial"/>
              </a:rPr>
              <a:t>Setè nivell d'esquema</a:t>
            </a:r>
            <a:endParaRPr b="0" lang="ca-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hyperlink" Target="https://empreses.barcelonactiva.cat/transmissio-empresarial" TargetMode="External"/><Relationship Id="rId2" Type="http://schemas.openxmlformats.org/officeDocument/2006/relationships/image" Target="../media/image27.png"/><Relationship Id="rId3"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jpeg"/><Relationship Id="rId4"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hyperlink" Target="https://emprenedoria.barcelonactiva.cat/activitats/detall-activitat?id=1416482" TargetMode="External"/><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jpe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wmf"/><Relationship Id="rId7"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png"/><Relationship Id="rId3" Type="http://schemas.openxmlformats.org/officeDocument/2006/relationships/hyperlink" Target="http://www.barcelonactiva.cat/emprenedoria" TargetMode="External"/><Relationship Id="rId4" Type="http://schemas.openxmlformats.org/officeDocument/2006/relationships/slideLayout" Target="../slideLayouts/slideLayout62.xml"/><Relationship Id="rId5"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hyperlink" Target="https://treball.barcelonactiva.cat/" TargetMode="External"/><Relationship Id="rId3" Type="http://schemas.openxmlformats.org/officeDocument/2006/relationships/hyperlink" Target="https://emprenedoria.barcelonactiva.cat/emprenedoria/cat/" TargetMode="External"/><Relationship Id="rId4" Type="http://schemas.openxmlformats.org/officeDocument/2006/relationships/hyperlink" Target="https://empreses.barcelonactiva.cat/" TargetMode="External"/><Relationship Id="rId5" Type="http://schemas.openxmlformats.org/officeDocument/2006/relationships/hyperlink" Target="https://empreses.barcelonactiva.cat/" TargetMode="External"/><Relationship Id="rId6" Type="http://schemas.openxmlformats.org/officeDocument/2006/relationships/hyperlink" Target="https://www.barcelonactiva.cat/formacio" TargetMode="External"/><Relationship Id="rId7" Type="http://schemas.openxmlformats.org/officeDocument/2006/relationships/hyperlink" Target="https://www.barcelonactiva.cat/formacio" TargetMode="External"/><Relationship Id="rId8"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hyperlink" Target="https://emprenedoria.barcelonactiva.cat/activitats/detall-activitat?id=1393270" TargetMode="External"/><Relationship Id="rId2" Type="http://schemas.openxmlformats.org/officeDocument/2006/relationships/hyperlink" Target="https://emprenedoria.barcelonactiva.cat/activitats/detall-activitat?id=1393270" TargetMode="External"/><Relationship Id="rId3" Type="http://schemas.openxmlformats.org/officeDocument/2006/relationships/hyperlink" Target="https://emprenedoria.barcelonactiva.cat/activitats/detall-activitat?id=1393270" TargetMode="External"/><Relationship Id="rId4" Type="http://schemas.openxmlformats.org/officeDocument/2006/relationships/hyperlink" Target="https://emprenedoria.barcelonactiva.cat/activitats/detall-activitat?id=1393270" TargetMode="External"/><Relationship Id="rId5" Type="http://schemas.openxmlformats.org/officeDocument/2006/relationships/hyperlink" Target="https://emprenedoria.barcelonactiva.cat/activitats/detall-activitat?id=1393270" TargetMode="External"/><Relationship Id="rId6" Type="http://schemas.openxmlformats.org/officeDocument/2006/relationships/hyperlink" Target="https://emprenedoria.barcelonactiva.cat/activitats/detall-activitat?id=1393270" TargetMode="External"/><Relationship Id="rId7" Type="http://schemas.openxmlformats.org/officeDocument/2006/relationships/hyperlink" Target="https://emprenedoria.barcelonactiva.cat/activitats/detall-activitat?id=1393270" TargetMode="External"/><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3" name="Marcador de posición de imagen 4" descr=""/>
          <p:cNvPicPr/>
          <p:nvPr/>
        </p:nvPicPr>
        <p:blipFill>
          <a:blip r:embed="rId1"/>
          <a:srcRect l="154" t="0" r="154" b="0"/>
          <a:stretch/>
        </p:blipFill>
        <p:spPr>
          <a:xfrm>
            <a:off x="0" y="3462480"/>
            <a:ext cx="12191760" cy="3395160"/>
          </a:xfrm>
          <a:prstGeom prst="rect">
            <a:avLst/>
          </a:prstGeom>
          <a:ln w="0">
            <a:noFill/>
          </a:ln>
        </p:spPr>
      </p:pic>
      <p:pic>
        <p:nvPicPr>
          <p:cNvPr id="314" name="Imagen 10" descr=""/>
          <p:cNvPicPr/>
          <p:nvPr/>
        </p:nvPicPr>
        <p:blipFill>
          <a:blip r:embed="rId2"/>
          <a:stretch/>
        </p:blipFill>
        <p:spPr>
          <a:xfrm>
            <a:off x="4621680" y="5900040"/>
            <a:ext cx="3034080" cy="680040"/>
          </a:xfrm>
          <a:prstGeom prst="rect">
            <a:avLst/>
          </a:prstGeom>
          <a:ln w="0">
            <a:noFill/>
          </a:ln>
        </p:spPr>
      </p:pic>
      <p:sp>
        <p:nvSpPr>
          <p:cNvPr id="315" name="CustomShape 1"/>
          <p:cNvSpPr/>
          <p:nvPr/>
        </p:nvSpPr>
        <p:spPr>
          <a:xfrm>
            <a:off x="583200" y="811800"/>
            <a:ext cx="11025360" cy="1308960"/>
          </a:xfrm>
          <a:prstGeom prst="rect">
            <a:avLst/>
          </a:prstGeom>
          <a:noFill/>
          <a:ln w="0">
            <a:noFill/>
          </a:ln>
        </p:spPr>
        <p:style>
          <a:lnRef idx="0"/>
          <a:fillRef idx="0"/>
          <a:effectRef idx="0"/>
          <a:fontRef idx="minor"/>
        </p:style>
        <p:txBody>
          <a:bodyPr lIns="0" rIns="0" tIns="0" bIns="0">
            <a:noAutofit/>
          </a:bodyPr>
          <a:p>
            <a:pPr>
              <a:lnSpc>
                <a:spcPct val="100000"/>
              </a:lnSpc>
              <a:tabLst>
                <a:tab algn="l" pos="0"/>
              </a:tabLst>
            </a:pPr>
            <a:r>
              <a:rPr b="0" lang="es-ES" sz="4000" spc="-1" strike="noStrike">
                <a:solidFill>
                  <a:srgbClr val="ffffff"/>
                </a:solidFill>
                <a:latin typeface="Safiro SemiBold"/>
              </a:rPr>
              <a:t>Barcelona Activa</a:t>
            </a:r>
            <a:endParaRPr b="0" lang="ca-ES" sz="4000" spc="-1" strike="noStrike">
              <a:latin typeface="Arial"/>
            </a:endParaRPr>
          </a:p>
          <a:p>
            <a:pPr>
              <a:lnSpc>
                <a:spcPct val="100000"/>
              </a:lnSpc>
              <a:tabLst>
                <a:tab algn="l" pos="0"/>
              </a:tabLst>
            </a:pPr>
            <a:r>
              <a:rPr b="0" lang="es-ES" sz="2800" spc="-1" strike="noStrike">
                <a:solidFill>
                  <a:srgbClr val="ffffff"/>
                </a:solidFill>
                <a:latin typeface="Safiro SemiBold"/>
              </a:rPr>
              <a:t>Emprenedoria</a:t>
            </a:r>
            <a:endParaRPr b="0" lang="ca-ES" sz="2800" spc="-1" strike="noStrike">
              <a:latin typeface="Arial"/>
            </a:endParaRPr>
          </a:p>
        </p:txBody>
      </p:sp>
      <p:sp>
        <p:nvSpPr>
          <p:cNvPr id="316" name="CustomShape 2"/>
          <p:cNvSpPr/>
          <p:nvPr/>
        </p:nvSpPr>
        <p:spPr>
          <a:xfrm>
            <a:off x="583200" y="2020680"/>
            <a:ext cx="8159400" cy="432000"/>
          </a:xfrm>
          <a:prstGeom prst="rect">
            <a:avLst/>
          </a:prstGeom>
          <a:noFill/>
          <a:ln w="0">
            <a:noFill/>
          </a:ln>
        </p:spPr>
        <p:style>
          <a:lnRef idx="0"/>
          <a:fillRef idx="0"/>
          <a:effectRef idx="0"/>
          <a:fontRef idx="minor"/>
        </p:style>
        <p:txBody>
          <a:bodyPr lIns="0" rIns="0" tIns="0" bIns="0">
            <a:noAutofit/>
          </a:bodyPr>
          <a:p>
            <a:pPr>
              <a:lnSpc>
                <a:spcPct val="100000"/>
              </a:lnSpc>
              <a:tabLst>
                <a:tab algn="l" pos="0"/>
              </a:tabLst>
            </a:pPr>
            <a:r>
              <a:rPr b="0" lang="es-ES" sz="1800" spc="-1" strike="noStrike">
                <a:solidFill>
                  <a:srgbClr val="ffffff"/>
                </a:solidFill>
                <a:latin typeface="Safiro"/>
              </a:rPr>
              <a:t>SESSIÓ INFORMATIVA 2025</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TextShape 1"/>
          <p:cNvSpPr txBox="1"/>
          <p:nvPr/>
        </p:nvSpPr>
        <p:spPr>
          <a:xfrm>
            <a:off x="3491280" y="80352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Modelització</a:t>
            </a:r>
            <a:endParaRPr b="0" lang="ca-ES" sz="3600" spc="-1" strike="noStrike">
              <a:solidFill>
                <a:srgbClr val="000000"/>
              </a:solidFill>
              <a:latin typeface="Arial"/>
            </a:endParaRPr>
          </a:p>
        </p:txBody>
      </p:sp>
      <p:pic>
        <p:nvPicPr>
          <p:cNvPr id="429" name="Marcador de posición de imagen 6" descr=""/>
          <p:cNvPicPr/>
          <p:nvPr/>
        </p:nvPicPr>
        <p:blipFill>
          <a:blip r:embed="rId1"/>
          <a:srcRect l="0" t="3291" r="0" b="3291"/>
          <a:stretch/>
        </p:blipFill>
        <p:spPr>
          <a:xfrm>
            <a:off x="-95400" y="0"/>
            <a:ext cx="3396240" cy="6857640"/>
          </a:xfrm>
          <a:prstGeom prst="rect">
            <a:avLst/>
          </a:prstGeom>
          <a:ln w="0">
            <a:noFill/>
          </a:ln>
        </p:spPr>
      </p:pic>
      <p:sp>
        <p:nvSpPr>
          <p:cNvPr id="430" name="CustomShape 2"/>
          <p:cNvSpPr/>
          <p:nvPr/>
        </p:nvSpPr>
        <p:spPr>
          <a:xfrm>
            <a:off x="-95400" y="677232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1" name="CustomShape 3"/>
          <p:cNvSpPr/>
          <p:nvPr/>
        </p:nvSpPr>
        <p:spPr>
          <a:xfrm rot="16200000">
            <a:off x="-3581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2" name="CustomShape 4"/>
          <p:cNvSpPr/>
          <p:nvPr/>
        </p:nvSpPr>
        <p:spPr>
          <a:xfrm>
            <a:off x="3759840" y="2445480"/>
            <a:ext cx="4438440" cy="5716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Idealab</a:t>
            </a:r>
            <a:r>
              <a:rPr b="0" lang="ca-ES" sz="1400" spc="-1" strike="noStrike">
                <a:solidFill>
                  <a:srgbClr val="000000"/>
                </a:solidFill>
                <a:latin typeface="Akkurat-Light"/>
              </a:rPr>
              <a:t> - avaluació idea empresarial</a:t>
            </a:r>
            <a:endParaRPr b="0" lang="ca-ES" sz="1400" spc="-1" strike="noStrike">
              <a:latin typeface="Arial"/>
            </a:endParaRPr>
          </a:p>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Itineraris</a:t>
            </a:r>
            <a:endParaRPr b="0" lang="ca-ES" sz="1400" spc="-1" strike="noStrike">
              <a:latin typeface="Arial"/>
            </a:endParaRPr>
          </a:p>
        </p:txBody>
      </p:sp>
      <p:sp>
        <p:nvSpPr>
          <p:cNvPr id="433" name="CustomShape 5"/>
          <p:cNvSpPr/>
          <p:nvPr/>
        </p:nvSpPr>
        <p:spPr>
          <a:xfrm>
            <a:off x="3759840" y="3836160"/>
            <a:ext cx="3758400" cy="91944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Valida la teva idea empresarial</a:t>
            </a:r>
            <a:endParaRPr b="0" lang="ca-ES" sz="1400" spc="-1" strike="noStrike">
              <a:latin typeface="Arial"/>
            </a:endParaRPr>
          </a:p>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Prototipa el teu projecte</a:t>
            </a:r>
            <a:endParaRPr b="0" lang="ca-ES" sz="1400" spc="-1" strike="noStrike">
              <a:latin typeface="Arial"/>
            </a:endParaRPr>
          </a:p>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Storytelling per a emrpendre</a:t>
            </a:r>
            <a:endParaRPr b="0" lang="ca-ES" sz="1400" spc="-1" strike="noStrike">
              <a:latin typeface="Arial"/>
            </a:endParaRPr>
          </a:p>
        </p:txBody>
      </p:sp>
      <p:sp>
        <p:nvSpPr>
          <p:cNvPr id="434" name="CustomShape 6"/>
          <p:cNvSpPr/>
          <p:nvPr/>
        </p:nvSpPr>
        <p:spPr>
          <a:xfrm>
            <a:off x="3759840" y="5574960"/>
            <a:ext cx="2327760" cy="56772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Assessorament</a:t>
            </a:r>
            <a:endParaRPr b="0" lang="ca-ES" sz="1400" spc="-1" strike="noStrike">
              <a:latin typeface="Arial"/>
            </a:endParaRPr>
          </a:p>
          <a:p>
            <a:pPr marL="171360" indent="-171000">
              <a:lnSpc>
                <a:spcPct val="100000"/>
              </a:lnSpc>
              <a:spcAft>
                <a:spcPts val="601"/>
              </a:spcAft>
              <a:buClr>
                <a:srgbClr val="000000"/>
              </a:buClr>
              <a:buFont typeface="Arial"/>
              <a:buChar char="•"/>
            </a:pPr>
            <a:r>
              <a:rPr b="0" lang="ca-ES" sz="1400" spc="-1" strike="noStrike">
                <a:solidFill>
                  <a:srgbClr val="000000"/>
                </a:solidFill>
                <a:latin typeface="Akkurat-Bold"/>
              </a:rPr>
              <a:t>Programes a mida</a:t>
            </a:r>
            <a:endParaRPr b="0" lang="ca-ES" sz="1400" spc="-1" strike="noStrike">
              <a:latin typeface="Arial"/>
            </a:endParaRPr>
          </a:p>
        </p:txBody>
      </p:sp>
      <p:sp>
        <p:nvSpPr>
          <p:cNvPr id="435" name="CustomShape 7"/>
          <p:cNvSpPr/>
          <p:nvPr/>
        </p:nvSpPr>
        <p:spPr>
          <a:xfrm>
            <a:off x="3748320" y="182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Recursos</a:t>
            </a:r>
            <a:endParaRPr b="0" lang="ca-ES" sz="1800" spc="-1" strike="noStrike">
              <a:latin typeface="Arial"/>
            </a:endParaRPr>
          </a:p>
        </p:txBody>
      </p:sp>
      <p:sp>
        <p:nvSpPr>
          <p:cNvPr id="436" name="CustomShape 8"/>
          <p:cNvSpPr/>
          <p:nvPr/>
        </p:nvSpPr>
        <p:spPr>
          <a:xfrm>
            <a:off x="3759840" y="3257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Activitats</a:t>
            </a:r>
            <a:endParaRPr b="0" lang="ca-ES" sz="1800" spc="-1" strike="noStrike">
              <a:latin typeface="Arial"/>
            </a:endParaRPr>
          </a:p>
        </p:txBody>
      </p:sp>
      <p:sp>
        <p:nvSpPr>
          <p:cNvPr id="437" name="CustomShape 9"/>
          <p:cNvSpPr/>
          <p:nvPr/>
        </p:nvSpPr>
        <p:spPr>
          <a:xfrm>
            <a:off x="3759840" y="49273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Std"/>
              </a:rPr>
              <a:t>Serveis</a:t>
            </a:r>
            <a:endParaRPr b="0" lang="ca-ES" sz="1800" spc="-1" strike="noStrike">
              <a:latin typeface="Arial"/>
            </a:endParaRPr>
          </a:p>
        </p:txBody>
      </p:sp>
      <p:sp>
        <p:nvSpPr>
          <p:cNvPr id="438" name="Line 10"/>
          <p:cNvSpPr/>
          <p:nvPr/>
        </p:nvSpPr>
        <p:spPr>
          <a:xfrm>
            <a:off x="3747960" y="2222280"/>
            <a:ext cx="36705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39" name="Line 11"/>
          <p:cNvSpPr/>
          <p:nvPr/>
        </p:nvSpPr>
        <p:spPr>
          <a:xfrm>
            <a:off x="3759480" y="3646080"/>
            <a:ext cx="367704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40" name="Line 12"/>
          <p:cNvSpPr/>
          <p:nvPr/>
        </p:nvSpPr>
        <p:spPr>
          <a:xfrm flipV="1">
            <a:off x="3747960" y="5443560"/>
            <a:ext cx="3670560" cy="1188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441" name="Imagen 27" descr=""/>
          <p:cNvPicPr/>
          <p:nvPr/>
        </p:nvPicPr>
        <p:blipFill>
          <a:blip r:embed="rId2">
            <a:alphaModFix amt="50000"/>
          </a:blip>
          <a:stretch/>
        </p:blipFill>
        <p:spPr>
          <a:xfrm>
            <a:off x="9960480" y="1780920"/>
            <a:ext cx="1670760" cy="1670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Shape 1"/>
          <p:cNvSpPr txBox="1"/>
          <p:nvPr/>
        </p:nvSpPr>
        <p:spPr>
          <a:xfrm>
            <a:off x="265320" y="1020600"/>
            <a:ext cx="9994680" cy="695880"/>
          </a:xfrm>
          <a:prstGeom prst="rect">
            <a:avLst/>
          </a:prstGeom>
          <a:noFill/>
          <a:ln w="0">
            <a:noFill/>
          </a:ln>
        </p:spPr>
        <p:txBody>
          <a:bodyPr lIns="0" rIns="0" tIns="0" bIns="0">
            <a:noAutofit/>
          </a:bodyPr>
          <a:p>
            <a:pPr>
              <a:lnSpc>
                <a:spcPct val="100000"/>
              </a:lnSpc>
            </a:pPr>
            <a:r>
              <a:rPr b="0" lang="ca-ES" sz="3600" spc="-1" strike="noStrike">
                <a:solidFill>
                  <a:srgbClr val="000000"/>
                </a:solidFill>
                <a:latin typeface="Safiro SemiBold"/>
              </a:rPr>
              <a:t>SERVEI DE TRANSMISSIÓ EMPRESARIAL</a:t>
            </a:r>
            <a:endParaRPr b="0" lang="ca-ES" sz="3600" spc="-1" strike="noStrike">
              <a:solidFill>
                <a:srgbClr val="000000"/>
              </a:solidFill>
              <a:latin typeface="Safiro SemiBold"/>
            </a:endParaRPr>
          </a:p>
        </p:txBody>
      </p:sp>
      <p:sp>
        <p:nvSpPr>
          <p:cNvPr id="443" name="TextShape 2"/>
          <p:cNvSpPr txBox="1"/>
          <p:nvPr/>
        </p:nvSpPr>
        <p:spPr>
          <a:xfrm>
            <a:off x="3314880" y="2108160"/>
            <a:ext cx="3980520" cy="184320"/>
          </a:xfrm>
          <a:prstGeom prst="rect">
            <a:avLst/>
          </a:prstGeom>
          <a:noFill/>
          <a:ln w="0">
            <a:noFill/>
          </a:ln>
        </p:spPr>
        <p:txBody>
          <a:bodyPr lIns="0" rIns="0" tIns="0" bIns="0">
            <a:no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T’INTERESSA UN NEGOCI JA EN MARXA?</a:t>
            </a:r>
            <a:endParaRPr b="0" lang="ca-ES" sz="32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T’ajudem a reemprendre i a trobar un negoci ja en actiu!</a:t>
            </a:r>
            <a:endParaRPr b="0" lang="ca-ES" sz="3200" spc="-1" strike="noStrike">
              <a:solidFill>
                <a:srgbClr val="000000"/>
              </a:solidFill>
              <a:latin typeface="Arial"/>
            </a:endParaRPr>
          </a:p>
        </p:txBody>
      </p:sp>
      <p:sp>
        <p:nvSpPr>
          <p:cNvPr id="444" name="TextShape 3"/>
          <p:cNvSpPr txBox="1"/>
          <p:nvPr/>
        </p:nvSpPr>
        <p:spPr>
          <a:xfrm>
            <a:off x="7752960" y="2392200"/>
            <a:ext cx="3917880" cy="487440"/>
          </a:xfrm>
          <a:prstGeom prst="rect">
            <a:avLst/>
          </a:prstGeom>
          <a:noFill/>
          <a:ln w="0">
            <a:noFill/>
          </a:ln>
        </p:spPr>
        <p:txBody>
          <a:bodyPr lIns="0" rIns="0" tIns="0" bIns="0">
            <a:noAutofit/>
          </a:bodyPr>
          <a:p>
            <a:pPr indent="-324000">
              <a:lnSpc>
                <a:spcPct val="100000"/>
              </a:lnSpc>
              <a:spcBef>
                <a:spcPts val="201"/>
              </a:spcBef>
              <a:tabLst>
                <a:tab algn="l" pos="0"/>
              </a:tabLst>
            </a:pPr>
            <a:r>
              <a:rPr b="0" lang="ca-ES" sz="1000" spc="-1" strike="noStrike">
                <a:solidFill>
                  <a:srgbClr val="000000"/>
                </a:solidFill>
                <a:latin typeface="Arial"/>
              </a:rPr>
              <a:t>Barcelona Activa, en col·laboració amb el Centre de Reempresa de Catalunya, ofereix un servei per facilitar la transmissió d’activitats empresarials viables i en funcionament, perquè siguin adquirides per persones o altres empreses que vulguin continuar amb el negoci.</a:t>
            </a:r>
            <a:br/>
            <a:br/>
            <a:r>
              <a:rPr b="0" lang="ca-ES" sz="1000" spc="-1" strike="noStrike">
                <a:solidFill>
                  <a:srgbClr val="000000"/>
                </a:solidFill>
                <a:latin typeface="Arial"/>
              </a:rPr>
              <a:t>Contacta amb el servei per informar-te i ser acompanyat.</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Anuncia’t i publicaran el teu anunci de reempreneduria</a:t>
            </a: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Entrevista’t amb diferents empreses i negocis</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Acorda, t’ajudem en totes les fases del procés de tranmissió!</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Acompanyament durant els primers 6 mesos!</a:t>
            </a:r>
            <a:br/>
            <a:br/>
            <a:r>
              <a:rPr b="0" lang="ca-ES" sz="1000" spc="-1" strike="noStrike">
                <a:solidFill>
                  <a:srgbClr val="000000"/>
                </a:solidFill>
                <a:latin typeface="Arial"/>
              </a:rPr>
              <a:t>MÉS INFORMACIÓ A:</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hlinkClick r:id="rId1"/>
              </a:rPr>
              <a:t>https://empreses.barcelonactiva.cat/transmissio-empresarial</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Correu de contacte: transmissio@barcelonactiva.cat</a:t>
            </a:r>
            <a:endParaRPr b="0" lang="ca-ES" sz="1000" spc="-1" strike="noStrike">
              <a:solidFill>
                <a:srgbClr val="000000"/>
              </a:solidFill>
              <a:latin typeface="Arial"/>
            </a:endParaRPr>
          </a:p>
          <a:p>
            <a:pPr indent="-324000">
              <a:lnSpc>
                <a:spcPct val="100000"/>
              </a:lnSpc>
              <a:spcBef>
                <a:spcPts val="201"/>
              </a:spcBef>
              <a:tabLst>
                <a:tab algn="l" pos="0"/>
              </a:tabLst>
            </a:pPr>
            <a:r>
              <a:rPr b="0" lang="ca-ES" sz="1000" spc="-1" strike="noStrike">
                <a:solidFill>
                  <a:srgbClr val="000000"/>
                </a:solidFill>
                <a:latin typeface="Arial"/>
              </a:rPr>
              <a:t> </a:t>
            </a:r>
            <a:endParaRPr b="0" lang="ca-ES" sz="1000" spc="-1" strike="noStrike">
              <a:solidFill>
                <a:srgbClr val="000000"/>
              </a:solidFill>
              <a:latin typeface="Arial"/>
            </a:endParaRPr>
          </a:p>
        </p:txBody>
      </p:sp>
      <p:pic>
        <p:nvPicPr>
          <p:cNvPr id="445" name="Marcador de posición de imagen 7_1" descr=""/>
          <p:cNvPicPr/>
          <p:nvPr/>
        </p:nvPicPr>
        <p:blipFill>
          <a:blip r:embed="rId2"/>
          <a:srcRect l="3399" t="0" r="3399" b="0"/>
          <a:stretch/>
        </p:blipFill>
        <p:spPr>
          <a:xfrm>
            <a:off x="0" y="1716480"/>
            <a:ext cx="3038040" cy="47854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3. Planificació</a:t>
            </a:r>
            <a:br/>
            <a:endParaRPr b="0" lang="ca-ES" sz="3600" spc="-1" strike="noStrike">
              <a:solidFill>
                <a:srgbClr val="000000"/>
              </a:solidFill>
              <a:latin typeface="Arial"/>
            </a:endParaRPr>
          </a:p>
        </p:txBody>
      </p:sp>
      <p:sp>
        <p:nvSpPr>
          <p:cNvPr id="447"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Què és un pla d’empresa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Utilitat interna i externa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Necessito un pla d’acció</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448" name="Marcador de posición de imagen 5" descr=""/>
          <p:cNvPicPr/>
          <p:nvPr/>
        </p:nvPicPr>
        <p:blipFill>
          <a:blip r:embed="rId1"/>
          <a:stretch/>
        </p:blipFill>
        <p:spPr>
          <a:xfrm>
            <a:off x="9153360" y="1716480"/>
            <a:ext cx="3038040" cy="4785480"/>
          </a:xfrm>
          <a:prstGeom prst="rect">
            <a:avLst/>
          </a:prstGeom>
          <a:ln w="0">
            <a:noFill/>
          </a:ln>
        </p:spPr>
      </p:pic>
      <p:sp>
        <p:nvSpPr>
          <p:cNvPr id="449" name="CustomShape 3"/>
          <p:cNvSpPr/>
          <p:nvPr/>
        </p:nvSpPr>
        <p:spPr>
          <a:xfrm rot="16200000">
            <a:off x="8729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0" name="CustomShape 4"/>
          <p:cNvSpPr/>
          <p:nvPr/>
        </p:nvSpPr>
        <p:spPr>
          <a:xfrm>
            <a:off x="-47520" y="676440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51" name="Imagen 2" descr=""/>
          <p:cNvPicPr/>
          <p:nvPr/>
        </p:nvPicPr>
        <p:blipFill>
          <a:blip r:embed="rId2">
            <a:alphaModFix amt="50000"/>
          </a:blip>
          <a:stretch/>
        </p:blipFill>
        <p:spPr>
          <a:xfrm>
            <a:off x="6331320" y="552960"/>
            <a:ext cx="1689120" cy="1689120"/>
          </a:xfrm>
          <a:prstGeom prst="rect">
            <a:avLst/>
          </a:prstGeom>
          <a:ln w="0">
            <a:noFill/>
          </a:ln>
        </p:spPr>
      </p:pic>
      <p:pic>
        <p:nvPicPr>
          <p:cNvPr id="452" name="Imagen 3" descr=""/>
          <p:cNvPicPr/>
          <p:nvPr/>
        </p:nvPicPr>
        <p:blipFill>
          <a:blip r:embed="rId3"/>
          <a:stretch/>
        </p:blipFill>
        <p:spPr>
          <a:xfrm>
            <a:off x="8577000" y="7920"/>
            <a:ext cx="3524040" cy="6756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3. Planificació</a:t>
            </a:r>
            <a:endParaRPr b="0" lang="ca-ES" sz="3600" spc="-1" strike="noStrike">
              <a:solidFill>
                <a:srgbClr val="000000"/>
              </a:solidFill>
              <a:latin typeface="Arial"/>
            </a:endParaRPr>
          </a:p>
        </p:txBody>
      </p:sp>
      <p:sp>
        <p:nvSpPr>
          <p:cNvPr id="454"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5"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6" name="CustomShape 4"/>
          <p:cNvSpPr/>
          <p:nvPr/>
        </p:nvSpPr>
        <p:spPr>
          <a:xfrm>
            <a:off x="4178520" y="18406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ca-ES" sz="2000" spc="-1" strike="noStrike">
                <a:solidFill>
                  <a:srgbClr val="ffffff"/>
                </a:solidFill>
                <a:latin typeface="AkkuratStd"/>
              </a:rPr>
              <a:t>Màrqueting </a:t>
            </a:r>
            <a:br/>
            <a:r>
              <a:rPr b="1" lang="ca-ES" sz="2000" spc="-1" strike="noStrike">
                <a:solidFill>
                  <a:srgbClr val="ffffff"/>
                </a:solidFill>
                <a:latin typeface="AkkuratStd"/>
              </a:rPr>
              <a:t>i vendes</a:t>
            </a:r>
            <a:endParaRPr b="0" lang="ca-ES" sz="2000" spc="-1" strike="noStrike">
              <a:latin typeface="Arial"/>
            </a:endParaRPr>
          </a:p>
        </p:txBody>
      </p:sp>
      <p:sp>
        <p:nvSpPr>
          <p:cNvPr id="457" name="CustomShape 5"/>
          <p:cNvSpPr/>
          <p:nvPr/>
        </p:nvSpPr>
        <p:spPr>
          <a:xfrm>
            <a:off x="6626160" y="18406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ca-ES" sz="2000" spc="-1" strike="noStrike">
                <a:solidFill>
                  <a:srgbClr val="ffffff"/>
                </a:solidFill>
                <a:latin typeface="AkkuratStd"/>
              </a:rPr>
              <a:t>Organització</a:t>
            </a:r>
            <a:endParaRPr b="0" lang="ca-ES" sz="2000" spc="-1" strike="noStrike">
              <a:latin typeface="Arial"/>
            </a:endParaRPr>
          </a:p>
        </p:txBody>
      </p:sp>
      <p:sp>
        <p:nvSpPr>
          <p:cNvPr id="458" name="CustomShape 6"/>
          <p:cNvSpPr/>
          <p:nvPr/>
        </p:nvSpPr>
        <p:spPr>
          <a:xfrm>
            <a:off x="9073800" y="184068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ca-ES" sz="2000" spc="-1" strike="noStrike">
                <a:solidFill>
                  <a:srgbClr val="ffffff"/>
                </a:solidFill>
                <a:latin typeface="AkkuratStd"/>
              </a:rPr>
              <a:t>Econòmic - Financer</a:t>
            </a:r>
            <a:endParaRPr b="0" lang="ca-ES" sz="2000" spc="-1" strike="noStrike">
              <a:latin typeface="Arial"/>
            </a:endParaRPr>
          </a:p>
        </p:txBody>
      </p:sp>
      <p:sp>
        <p:nvSpPr>
          <p:cNvPr id="459" name="CustomShape 7"/>
          <p:cNvSpPr/>
          <p:nvPr/>
        </p:nvSpPr>
        <p:spPr>
          <a:xfrm>
            <a:off x="5460840" y="289584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ca-ES" sz="2000" spc="-1" strike="noStrike">
                <a:solidFill>
                  <a:srgbClr val="ffffff"/>
                </a:solidFill>
                <a:latin typeface="AkkuratStd"/>
              </a:rPr>
              <a:t>Producció</a:t>
            </a:r>
            <a:endParaRPr b="0" lang="ca-ES" sz="2000" spc="-1" strike="noStrike">
              <a:latin typeface="Arial"/>
            </a:endParaRPr>
          </a:p>
        </p:txBody>
      </p:sp>
      <p:sp>
        <p:nvSpPr>
          <p:cNvPr id="460" name="CustomShape 8"/>
          <p:cNvSpPr/>
          <p:nvPr/>
        </p:nvSpPr>
        <p:spPr>
          <a:xfrm>
            <a:off x="7908480" y="2895840"/>
            <a:ext cx="2174760" cy="81036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ts val="2401"/>
              </a:lnSpc>
              <a:spcAft>
                <a:spcPts val="601"/>
              </a:spcAft>
            </a:pPr>
            <a:r>
              <a:rPr b="1" lang="ca-ES" sz="2000" spc="-1" strike="noStrike">
                <a:solidFill>
                  <a:srgbClr val="ffffff"/>
                </a:solidFill>
                <a:latin typeface="AkkuratStd"/>
              </a:rPr>
              <a:t>Legal i fiscal</a:t>
            </a:r>
            <a:endParaRPr b="0" lang="ca-ES" sz="2000" spc="-1" strike="noStrike">
              <a:latin typeface="Arial"/>
            </a:endParaRPr>
          </a:p>
        </p:txBody>
      </p:sp>
      <p:sp>
        <p:nvSpPr>
          <p:cNvPr id="461" name="CustomShape 9"/>
          <p:cNvSpPr/>
          <p:nvPr/>
        </p:nvSpPr>
        <p:spPr>
          <a:xfrm>
            <a:off x="7908480" y="435132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ca-ES" sz="2000" spc="-1" strike="noStrike">
                <a:solidFill>
                  <a:srgbClr val="004b72"/>
                </a:solidFill>
                <a:latin typeface="AkkuratStd"/>
              </a:rPr>
              <a:t>Ingressos i despeses</a:t>
            </a:r>
            <a:endParaRPr b="0" lang="ca-ES" sz="2000" spc="-1" strike="noStrike">
              <a:latin typeface="Arial"/>
            </a:endParaRPr>
          </a:p>
        </p:txBody>
      </p:sp>
      <p:sp>
        <p:nvSpPr>
          <p:cNvPr id="462" name="CustomShape 10"/>
          <p:cNvSpPr/>
          <p:nvPr/>
        </p:nvSpPr>
        <p:spPr>
          <a:xfrm>
            <a:off x="7908480" y="504396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ca-ES" sz="2000" spc="-1" strike="noStrike">
                <a:solidFill>
                  <a:srgbClr val="004b72"/>
                </a:solidFill>
                <a:latin typeface="AkkuratStd"/>
              </a:rPr>
              <a:t>Cobraments i pagaments</a:t>
            </a:r>
            <a:endParaRPr b="0" lang="ca-ES" sz="2000" spc="-1" strike="noStrike">
              <a:latin typeface="Arial"/>
            </a:endParaRPr>
          </a:p>
        </p:txBody>
      </p:sp>
      <p:sp>
        <p:nvSpPr>
          <p:cNvPr id="463" name="CustomShape 11"/>
          <p:cNvSpPr/>
          <p:nvPr/>
        </p:nvSpPr>
        <p:spPr>
          <a:xfrm>
            <a:off x="7908480" y="5736600"/>
            <a:ext cx="3340080" cy="51840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ts val="2401"/>
              </a:lnSpc>
              <a:spcAft>
                <a:spcPts val="601"/>
              </a:spcAft>
            </a:pPr>
            <a:r>
              <a:rPr b="0" lang="ca-ES" sz="2000" spc="-1" strike="noStrike">
                <a:solidFill>
                  <a:srgbClr val="004b72"/>
                </a:solidFill>
                <a:latin typeface="AkkuratStd"/>
              </a:rPr>
              <a:t>Previsions i finançament</a:t>
            </a:r>
            <a:endParaRPr b="0" lang="ca-ES" sz="2000" spc="-1" strike="noStrike">
              <a:latin typeface="Arial"/>
            </a:endParaRPr>
          </a:p>
        </p:txBody>
      </p:sp>
      <p:sp>
        <p:nvSpPr>
          <p:cNvPr id="464" name="Line 12"/>
          <p:cNvSpPr/>
          <p:nvPr/>
        </p:nvSpPr>
        <p:spPr>
          <a:xfrm>
            <a:off x="11248560" y="1840680"/>
            <a:ext cx="0" cy="4414320"/>
          </a:xfrm>
          <a:prstGeom prst="line">
            <a:avLst/>
          </a:prstGeom>
          <a:ln w="12700">
            <a:solidFill>
              <a:srgbClr val="004b72"/>
            </a:solidFill>
            <a:miter/>
          </a:ln>
        </p:spPr>
        <p:style>
          <a:lnRef idx="2">
            <a:schemeClr val="accent1"/>
          </a:lnRef>
          <a:fillRef idx="0">
            <a:schemeClr val="accent1"/>
          </a:fillRef>
          <a:effectRef idx="1">
            <a:schemeClr val="accent1"/>
          </a:effectRef>
          <a:fontRef idx="minor"/>
        </p:style>
      </p:sp>
      <p:pic>
        <p:nvPicPr>
          <p:cNvPr id="465" name="Imagen 21" descr=""/>
          <p:cNvPicPr/>
          <p:nvPr/>
        </p:nvPicPr>
        <p:blipFill>
          <a:blip r:embed="rId1">
            <a:alphaModFix amt="50000"/>
          </a:blip>
          <a:stretch/>
        </p:blipFill>
        <p:spPr>
          <a:xfrm>
            <a:off x="1098000" y="4296600"/>
            <a:ext cx="1689120" cy="16891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7480440" y="1911600"/>
            <a:ext cx="2889000" cy="436680"/>
          </a:xfrm>
          <a:prstGeom prst="rect">
            <a:avLst/>
          </a:prstGeom>
          <a:solidFill>
            <a:schemeClr val="bg1"/>
          </a:solidFill>
          <a:ln w="0">
            <a:noFill/>
          </a:ln>
        </p:spPr>
        <p:style>
          <a:lnRef idx="0"/>
          <a:fillRef idx="0"/>
          <a:effectRef idx="0"/>
          <a:fontRef idx="minor"/>
        </p:style>
      </p:sp>
      <p:sp>
        <p:nvSpPr>
          <p:cNvPr id="467" name="CustomShape 2"/>
          <p:cNvSpPr/>
          <p:nvPr/>
        </p:nvSpPr>
        <p:spPr>
          <a:xfrm>
            <a:off x="4045320" y="1911600"/>
            <a:ext cx="2889000" cy="436680"/>
          </a:xfrm>
          <a:prstGeom prst="rect">
            <a:avLst/>
          </a:prstGeom>
          <a:solidFill>
            <a:schemeClr val="bg1"/>
          </a:solidFill>
          <a:ln w="0">
            <a:noFill/>
          </a:ln>
        </p:spPr>
        <p:style>
          <a:lnRef idx="0"/>
          <a:fillRef idx="0"/>
          <a:effectRef idx="0"/>
          <a:fontRef idx="minor"/>
        </p:style>
      </p:sp>
      <p:sp>
        <p:nvSpPr>
          <p:cNvPr id="468" name="TextShape 3"/>
          <p:cNvSpPr txBox="1"/>
          <p:nvPr/>
        </p:nvSpPr>
        <p:spPr>
          <a:xfrm>
            <a:off x="0" y="-66600"/>
            <a:ext cx="12191760" cy="181044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r>
              <a:rPr b="1" lang="ca-ES" sz="4400" spc="-1" strike="noStrike">
                <a:solidFill>
                  <a:srgbClr val="ffffff"/>
                </a:solidFill>
                <a:latin typeface="AkkuratStd"/>
              </a:rPr>
              <a:t>3. Planificació</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469" name="CustomShape 4"/>
          <p:cNvSpPr/>
          <p:nvPr/>
        </p:nvSpPr>
        <p:spPr>
          <a:xfrm>
            <a:off x="680040" y="1893600"/>
            <a:ext cx="2889000" cy="436680"/>
          </a:xfrm>
          <a:prstGeom prst="rect">
            <a:avLst/>
          </a:prstGeom>
          <a:solidFill>
            <a:schemeClr val="bg1"/>
          </a:solidFill>
          <a:ln w="0">
            <a:noFill/>
          </a:ln>
        </p:spPr>
        <p:style>
          <a:lnRef idx="0"/>
          <a:fillRef idx="0"/>
          <a:effectRef idx="0"/>
          <a:fontRef idx="minor"/>
        </p:style>
      </p:sp>
      <p:sp>
        <p:nvSpPr>
          <p:cNvPr id="470" name="CustomShape 5"/>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1" name="CustomShape 6"/>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2" name="CustomShape 7"/>
          <p:cNvSpPr/>
          <p:nvPr/>
        </p:nvSpPr>
        <p:spPr>
          <a:xfrm>
            <a:off x="749880" y="191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Recursos</a:t>
            </a:r>
            <a:endParaRPr b="0" lang="ca-ES" sz="2400" spc="-1" strike="noStrike">
              <a:latin typeface="Arial"/>
            </a:endParaRPr>
          </a:p>
        </p:txBody>
      </p:sp>
      <p:sp>
        <p:nvSpPr>
          <p:cNvPr id="473" name="CustomShape 8"/>
          <p:cNvSpPr/>
          <p:nvPr/>
        </p:nvSpPr>
        <p:spPr>
          <a:xfrm>
            <a:off x="4125600" y="1952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Activitats</a:t>
            </a:r>
            <a:endParaRPr b="0" lang="ca-ES" sz="2400" spc="-1" strike="noStrike">
              <a:latin typeface="Arial"/>
            </a:endParaRPr>
          </a:p>
        </p:txBody>
      </p:sp>
      <p:sp>
        <p:nvSpPr>
          <p:cNvPr id="474" name="CustomShape 9"/>
          <p:cNvSpPr/>
          <p:nvPr/>
        </p:nvSpPr>
        <p:spPr>
          <a:xfrm>
            <a:off x="7539480" y="196848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Serveis</a:t>
            </a:r>
            <a:endParaRPr b="0" lang="ca-ES" sz="2400" spc="-1" strike="noStrike">
              <a:latin typeface="Arial"/>
            </a:endParaRPr>
          </a:p>
        </p:txBody>
      </p:sp>
      <p:sp>
        <p:nvSpPr>
          <p:cNvPr id="475" name="Line 10"/>
          <p:cNvSpPr/>
          <p:nvPr/>
        </p:nvSpPr>
        <p:spPr>
          <a:xfrm>
            <a:off x="669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76" name="Line 11"/>
          <p:cNvSpPr/>
          <p:nvPr/>
        </p:nvSpPr>
        <p:spPr>
          <a:xfrm>
            <a:off x="408132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477" name="Line 12"/>
          <p:cNvSpPr/>
          <p:nvPr/>
        </p:nvSpPr>
        <p:spPr>
          <a:xfrm>
            <a:off x="7527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478" name="Imagen 49" descr=""/>
          <p:cNvPicPr/>
          <p:nvPr/>
        </p:nvPicPr>
        <p:blipFill>
          <a:blip r:embed="rId1"/>
          <a:stretch/>
        </p:blipFill>
        <p:spPr>
          <a:xfrm>
            <a:off x="85680" y="4103640"/>
            <a:ext cx="12106080" cy="2725920"/>
          </a:xfrm>
          <a:prstGeom prst="rect">
            <a:avLst/>
          </a:prstGeom>
          <a:ln w="0">
            <a:noFill/>
          </a:ln>
        </p:spPr>
      </p:pic>
      <p:pic>
        <p:nvPicPr>
          <p:cNvPr id="479" name="Imagen 50" descr=""/>
          <p:cNvPicPr/>
          <p:nvPr/>
        </p:nvPicPr>
        <p:blipFill>
          <a:blip r:embed="rId2">
            <a:alphaModFix amt="70000"/>
          </a:blip>
          <a:stretch/>
        </p:blipFill>
        <p:spPr>
          <a:xfrm>
            <a:off x="10092960" y="4544640"/>
            <a:ext cx="1843560" cy="1843560"/>
          </a:xfrm>
          <a:prstGeom prst="rect">
            <a:avLst/>
          </a:prstGeom>
          <a:ln w="0">
            <a:noFill/>
          </a:ln>
        </p:spPr>
      </p:pic>
      <p:sp>
        <p:nvSpPr>
          <p:cNvPr id="480" name="CustomShape 13"/>
          <p:cNvSpPr/>
          <p:nvPr/>
        </p:nvSpPr>
        <p:spPr>
          <a:xfrm>
            <a:off x="696600" y="2633760"/>
            <a:ext cx="2829600" cy="103896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Pla d’empresa </a:t>
            </a:r>
            <a:r>
              <a:rPr b="0" i="1" lang="ca-ES" sz="1600" spc="-1" strike="noStrike">
                <a:solidFill>
                  <a:srgbClr val="000000"/>
                </a:solidFill>
                <a:latin typeface="Akkurat-Bold"/>
              </a:rPr>
              <a:t>online</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Pla financer</a:t>
            </a:r>
            <a:endParaRPr b="0" lang="ca-ES" sz="1600" spc="-1" strike="noStrike">
              <a:latin typeface="Arial"/>
            </a:endParaRPr>
          </a:p>
        </p:txBody>
      </p:sp>
      <p:sp>
        <p:nvSpPr>
          <p:cNvPr id="481" name="CustomShape 14"/>
          <p:cNvSpPr/>
          <p:nvPr/>
        </p:nvSpPr>
        <p:spPr>
          <a:xfrm>
            <a:off x="4125600" y="2633760"/>
            <a:ext cx="2829600" cy="132012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Planifica el teu projecte</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Com fer el pla financer</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u="sng">
                <a:solidFill>
                  <a:srgbClr val="0000ff"/>
                </a:solidFill>
                <a:uFillTx/>
                <a:latin typeface="Akkurat-Bold"/>
                <a:hlinkClick r:id="rId3"/>
              </a:rPr>
              <a:t>Màrqueting mix: Producte, preu, promoció i canals</a:t>
            </a:r>
            <a:endParaRPr b="0" lang="ca-ES" sz="1600" spc="-1" strike="noStrike">
              <a:latin typeface="Arial"/>
            </a:endParaRPr>
          </a:p>
        </p:txBody>
      </p:sp>
      <p:sp>
        <p:nvSpPr>
          <p:cNvPr id="482" name="CustomShape 15"/>
          <p:cNvSpPr/>
          <p:nvPr/>
        </p:nvSpPr>
        <p:spPr>
          <a:xfrm>
            <a:off x="7565760" y="2633760"/>
            <a:ext cx="2829600" cy="135756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Assessorament</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Programes a mida</a:t>
            </a: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4. Execució</a:t>
            </a:r>
            <a:br/>
            <a:endParaRPr b="0" lang="ca-ES" sz="3600" spc="-1" strike="noStrike">
              <a:solidFill>
                <a:srgbClr val="000000"/>
              </a:solidFill>
              <a:latin typeface="Arial"/>
            </a:endParaRPr>
          </a:p>
        </p:txBody>
      </p:sp>
      <p:sp>
        <p:nvSpPr>
          <p:cNvPr id="484"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Tinc un pla d’empresa i el vull posar en marxa</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Fa poc que he muntat una empresa </a:t>
            </a:r>
            <a:br/>
            <a:r>
              <a:rPr b="0" lang="ca-ES" sz="1800" spc="-1" strike="noStrike">
                <a:solidFill>
                  <a:srgbClr val="000000"/>
                </a:solidFill>
                <a:latin typeface="Akkurat-Light"/>
              </a:rPr>
              <a:t>i he de posar-hi ordre</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485" name="Marcador de posición de imagen 5" descr=""/>
          <p:cNvPicPr/>
          <p:nvPr/>
        </p:nvPicPr>
        <p:blipFill>
          <a:blip r:embed="rId1"/>
          <a:stretch/>
        </p:blipFill>
        <p:spPr>
          <a:xfrm>
            <a:off x="9153360" y="1716480"/>
            <a:ext cx="3038040" cy="4785480"/>
          </a:xfrm>
          <a:prstGeom prst="rect">
            <a:avLst/>
          </a:prstGeom>
          <a:ln w="0">
            <a:noFill/>
          </a:ln>
        </p:spPr>
      </p:pic>
      <p:sp>
        <p:nvSpPr>
          <p:cNvPr id="486" name="CustomShape 3"/>
          <p:cNvSpPr/>
          <p:nvPr/>
        </p:nvSpPr>
        <p:spPr>
          <a:xfrm rot="16200000">
            <a:off x="8729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7" name="CustomShape 4"/>
          <p:cNvSpPr/>
          <p:nvPr/>
        </p:nvSpPr>
        <p:spPr>
          <a:xfrm>
            <a:off x="-47520" y="676440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88" name="Imagen 6" descr=""/>
          <p:cNvPicPr/>
          <p:nvPr/>
        </p:nvPicPr>
        <p:blipFill>
          <a:blip r:embed="rId2">
            <a:alphaModFix amt="50000"/>
          </a:blip>
          <a:stretch/>
        </p:blipFill>
        <p:spPr>
          <a:xfrm>
            <a:off x="6346800" y="571320"/>
            <a:ext cx="1670760" cy="1670760"/>
          </a:xfrm>
          <a:prstGeom prst="rect">
            <a:avLst/>
          </a:prstGeom>
          <a:ln w="0">
            <a:noFill/>
          </a:ln>
        </p:spPr>
      </p:pic>
      <p:pic>
        <p:nvPicPr>
          <p:cNvPr id="489" name="Imagen 9" descr=""/>
          <p:cNvPicPr/>
          <p:nvPr/>
        </p:nvPicPr>
        <p:blipFill>
          <a:blip r:embed="rId3"/>
          <a:stretch/>
        </p:blipFill>
        <p:spPr>
          <a:xfrm>
            <a:off x="8515440" y="0"/>
            <a:ext cx="3585960" cy="67561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4. Execució</a:t>
            </a:r>
            <a:endParaRPr b="0" lang="ca-ES" sz="3600" spc="-1" strike="noStrike">
              <a:solidFill>
                <a:srgbClr val="000000"/>
              </a:solidFill>
              <a:latin typeface="Arial"/>
            </a:endParaRPr>
          </a:p>
        </p:txBody>
      </p:sp>
      <p:sp>
        <p:nvSpPr>
          <p:cNvPr id="491"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2"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3" name="CustomShape 4"/>
          <p:cNvSpPr/>
          <p:nvPr/>
        </p:nvSpPr>
        <p:spPr>
          <a:xfrm>
            <a:off x="621360" y="177372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Posada en marxa</a:t>
            </a:r>
            <a:endParaRPr b="0" lang="ca-ES" sz="2000" spc="-1" strike="noStrike">
              <a:latin typeface="Arial"/>
            </a:endParaRPr>
          </a:p>
        </p:txBody>
      </p:sp>
      <p:sp>
        <p:nvSpPr>
          <p:cNvPr id="494" name="CustomShape 5"/>
          <p:cNvSpPr/>
          <p:nvPr/>
        </p:nvSpPr>
        <p:spPr>
          <a:xfrm>
            <a:off x="4050720" y="17737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Serveis Empresa</a:t>
            </a:r>
            <a:endParaRPr b="0" lang="ca-ES" sz="2000" spc="-1" strike="noStrike">
              <a:latin typeface="Arial"/>
            </a:endParaRPr>
          </a:p>
        </p:txBody>
      </p:sp>
      <p:sp>
        <p:nvSpPr>
          <p:cNvPr id="495" name="CustomShape 6"/>
          <p:cNvSpPr/>
          <p:nvPr/>
        </p:nvSpPr>
        <p:spPr>
          <a:xfrm>
            <a:off x="7490880" y="177372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Incubadores</a:t>
            </a:r>
            <a:endParaRPr b="0" lang="ca-ES" sz="2000" spc="-1" strike="noStrike">
              <a:latin typeface="Arial"/>
            </a:endParaRPr>
          </a:p>
        </p:txBody>
      </p:sp>
      <p:pic>
        <p:nvPicPr>
          <p:cNvPr id="496" name="Imagen 5" descr=""/>
          <p:cNvPicPr/>
          <p:nvPr/>
        </p:nvPicPr>
        <p:blipFill>
          <a:blip r:embed="rId1">
            <a:alphaModFix amt="50000"/>
          </a:blip>
          <a:stretch/>
        </p:blipFill>
        <p:spPr>
          <a:xfrm>
            <a:off x="9986040" y="4696920"/>
            <a:ext cx="1843560" cy="1843560"/>
          </a:xfrm>
          <a:prstGeom prst="rect">
            <a:avLst/>
          </a:prstGeom>
          <a:ln w="0">
            <a:noFill/>
          </a:ln>
        </p:spPr>
      </p:pic>
      <p:sp>
        <p:nvSpPr>
          <p:cNvPr id="497" name="CustomShape 7"/>
          <p:cNvSpPr/>
          <p:nvPr/>
        </p:nvSpPr>
        <p:spPr>
          <a:xfrm>
            <a:off x="621360" y="250884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Llicències d’activitat </a:t>
            </a:r>
            <a:r>
              <a:rPr b="0" lang="ca-ES" sz="1600" spc="-1" strike="noStrike">
                <a:solidFill>
                  <a:srgbClr val="000000"/>
                </a:solidFill>
                <a:latin typeface="Akkurat-Light"/>
              </a:rPr>
              <a:t>Informació i tràmits municipals</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Constitució telemàtica d’empreses</a:t>
            </a:r>
            <a:endParaRPr b="0" lang="ca-ES" sz="1600" spc="-1" strike="noStrike">
              <a:latin typeface="Arial"/>
            </a:endParaRPr>
          </a:p>
        </p:txBody>
      </p:sp>
      <p:sp>
        <p:nvSpPr>
          <p:cNvPr id="498" name="CustomShape 8"/>
          <p:cNvSpPr/>
          <p:nvPr/>
        </p:nvSpPr>
        <p:spPr>
          <a:xfrm>
            <a:off x="4050720" y="250884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Recerca talent</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Internacionalització</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Assessorament autònoms i empreses</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Transmissió empresarial</a:t>
            </a:r>
            <a:endParaRPr b="0" lang="ca-ES" sz="1600" spc="-1" strike="noStrike">
              <a:latin typeface="Arial"/>
            </a:endParaRPr>
          </a:p>
        </p:txBody>
      </p:sp>
      <p:sp>
        <p:nvSpPr>
          <p:cNvPr id="499" name="CustomShape 9"/>
          <p:cNvSpPr/>
          <p:nvPr/>
        </p:nvSpPr>
        <p:spPr>
          <a:xfrm>
            <a:off x="7490880" y="2508840"/>
            <a:ext cx="341676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es-ES" sz="1600" spc="-1" strike="noStrike">
                <a:solidFill>
                  <a:srgbClr val="000000"/>
                </a:solidFill>
                <a:latin typeface="Akkurat-Bold"/>
              </a:rPr>
              <a:t>Incubadora Glòries</a:t>
            </a:r>
            <a:endParaRPr b="0" lang="ca-ES" sz="1600" spc="-1" strike="noStrike">
              <a:latin typeface="Arial"/>
            </a:endParaRPr>
          </a:p>
          <a:p>
            <a:pPr marL="171360" indent="-171000">
              <a:lnSpc>
                <a:spcPct val="100000"/>
              </a:lnSpc>
              <a:spcAft>
                <a:spcPts val="601"/>
              </a:spcAft>
              <a:buClr>
                <a:srgbClr val="000000"/>
              </a:buClr>
              <a:buFont typeface="Arial"/>
              <a:buChar char="•"/>
            </a:pPr>
            <a:r>
              <a:rPr b="0" lang="es-ES" sz="1600" spc="-1" strike="noStrike">
                <a:solidFill>
                  <a:srgbClr val="000000"/>
                </a:solidFill>
                <a:latin typeface="Akkurat-Bold"/>
              </a:rPr>
              <a:t>Parc Tecnològic</a:t>
            </a:r>
            <a:endParaRPr b="0" lang="ca-ES" sz="1600" spc="-1" strike="noStrike">
              <a:latin typeface="Arial"/>
            </a:endParaRPr>
          </a:p>
          <a:p>
            <a:pPr marL="171360" indent="-171000">
              <a:lnSpc>
                <a:spcPct val="100000"/>
              </a:lnSpc>
              <a:spcAft>
                <a:spcPts val="601"/>
              </a:spcAft>
              <a:buClr>
                <a:srgbClr val="000000"/>
              </a:buClr>
              <a:buFont typeface="Arial"/>
              <a:buChar char="•"/>
            </a:pPr>
            <a:r>
              <a:rPr b="0" lang="es-ES" sz="1600" spc="-1" strike="noStrike">
                <a:solidFill>
                  <a:srgbClr val="000000"/>
                </a:solidFill>
                <a:latin typeface="Akkurat-Bold"/>
              </a:rPr>
              <a:t>La innoBAdora (Ca n’Andalet)</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La Clota</a:t>
            </a:r>
            <a:endParaRPr b="0" lang="ca-ES" sz="1600" spc="-1" strike="noStrike">
              <a:latin typeface="Arial"/>
            </a:endParaRPr>
          </a:p>
        </p:txBody>
      </p:sp>
      <p:sp>
        <p:nvSpPr>
          <p:cNvPr id="500" name="Line 10"/>
          <p:cNvSpPr/>
          <p:nvPr/>
        </p:nvSpPr>
        <p:spPr>
          <a:xfrm>
            <a:off x="621360" y="21744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01" name="Line 11"/>
          <p:cNvSpPr/>
          <p:nvPr/>
        </p:nvSpPr>
        <p:spPr>
          <a:xfrm>
            <a:off x="4032720" y="21744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02" name="Line 12"/>
          <p:cNvSpPr/>
          <p:nvPr/>
        </p:nvSpPr>
        <p:spPr>
          <a:xfrm>
            <a:off x="7479360" y="21744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503" name="Imagen 22" descr=""/>
          <p:cNvPicPr/>
          <p:nvPr/>
        </p:nvPicPr>
        <p:blipFill>
          <a:blip r:embed="rId2"/>
          <a:stretch/>
        </p:blipFill>
        <p:spPr>
          <a:xfrm>
            <a:off x="621360" y="5085360"/>
            <a:ext cx="3809520" cy="12315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1836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505" name="CustomShape 2"/>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6" name="CustomShape 3"/>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07" name="Imagen 5" descr=""/>
          <p:cNvPicPr/>
          <p:nvPr/>
        </p:nvPicPr>
        <p:blipFill>
          <a:blip r:embed="rId1"/>
          <a:stretch/>
        </p:blipFill>
        <p:spPr>
          <a:xfrm>
            <a:off x="6186240" y="1380960"/>
            <a:ext cx="4344480" cy="5287320"/>
          </a:xfrm>
          <a:prstGeom prst="rect">
            <a:avLst/>
          </a:prstGeom>
          <a:ln w="0">
            <a:noFill/>
          </a:ln>
        </p:spPr>
      </p:pic>
      <p:pic>
        <p:nvPicPr>
          <p:cNvPr id="508" name="Imagen 6" descr=""/>
          <p:cNvPicPr/>
          <p:nvPr/>
        </p:nvPicPr>
        <p:blipFill>
          <a:blip r:embed="rId2"/>
          <a:stretch/>
        </p:blipFill>
        <p:spPr>
          <a:xfrm>
            <a:off x="1607400" y="1353600"/>
            <a:ext cx="4344480" cy="5287320"/>
          </a:xfrm>
          <a:prstGeom prst="rect">
            <a:avLst/>
          </a:prstGeom>
          <a:ln w="0">
            <a:noFill/>
          </a:ln>
        </p:spPr>
      </p:pic>
      <p:sp>
        <p:nvSpPr>
          <p:cNvPr id="509" name="CustomShape 4"/>
          <p:cNvSpPr/>
          <p:nvPr/>
        </p:nvSpPr>
        <p:spPr>
          <a:xfrm>
            <a:off x="278640" y="397080"/>
            <a:ext cx="3312000" cy="487800"/>
          </a:xfrm>
          <a:prstGeom prst="rect">
            <a:avLst/>
          </a:prstGeom>
          <a:noFill/>
          <a:ln w="0">
            <a:noFill/>
          </a:ln>
        </p:spPr>
        <p:style>
          <a:lnRef idx="0"/>
          <a:fillRef idx="0"/>
          <a:effectRef idx="0"/>
          <a:fontRef idx="minor"/>
        </p:style>
        <p:txBody>
          <a:bodyPr lIns="0" rIns="0" tIns="0" bIns="0">
            <a:spAutoFit/>
          </a:bodyPr>
          <a:p>
            <a:pPr>
              <a:lnSpc>
                <a:spcPct val="100000"/>
              </a:lnSpc>
            </a:pPr>
            <a:r>
              <a:rPr b="0" lang="ca-ES" sz="3200" spc="-1" strike="noStrike">
                <a:solidFill>
                  <a:srgbClr val="ffffff"/>
                </a:solidFill>
                <a:latin typeface="Akkurat-Bold"/>
              </a:rPr>
              <a:t>Navegació web</a:t>
            </a:r>
            <a:endParaRPr b="0" lang="ca-ES" sz="3200" spc="-1" strike="noStrike">
              <a:latin typeface="Arial"/>
            </a:endParaRPr>
          </a:p>
        </p:txBody>
      </p:sp>
      <p:sp>
        <p:nvSpPr>
          <p:cNvPr id="510" name="CustomShape 5"/>
          <p:cNvSpPr/>
          <p:nvPr/>
        </p:nvSpPr>
        <p:spPr>
          <a:xfrm>
            <a:off x="1934640" y="1006200"/>
            <a:ext cx="3764520" cy="369000"/>
          </a:xfrm>
          <a:prstGeom prst="rect">
            <a:avLst/>
          </a:prstGeom>
          <a:solidFill>
            <a:schemeClr val="bg1"/>
          </a:solidFill>
          <a:ln w="0">
            <a:noFill/>
          </a:ln>
        </p:spPr>
        <p:style>
          <a:lnRef idx="0"/>
          <a:fillRef idx="0"/>
          <a:effectRef idx="0"/>
          <a:fontRef idx="minor"/>
        </p:style>
      </p:sp>
      <p:sp>
        <p:nvSpPr>
          <p:cNvPr id="511" name="CustomShape 6"/>
          <p:cNvSpPr/>
          <p:nvPr/>
        </p:nvSpPr>
        <p:spPr>
          <a:xfrm>
            <a:off x="1822680" y="889560"/>
            <a:ext cx="387648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1600" spc="-1" strike="noStrike">
                <a:solidFill>
                  <a:srgbClr val="004b72"/>
                </a:solidFill>
                <a:latin typeface="AkkuratStd"/>
              </a:rPr>
              <a:t>barcelonactiva.cat/emprenedoria</a:t>
            </a:r>
            <a:endParaRPr b="0" lang="ca-ES" sz="1600" spc="-1" strike="noStrike">
              <a:latin typeface="Arial"/>
            </a:endParaRPr>
          </a:p>
        </p:txBody>
      </p:sp>
      <p:sp>
        <p:nvSpPr>
          <p:cNvPr id="512" name="CustomShape 7"/>
          <p:cNvSpPr/>
          <p:nvPr/>
        </p:nvSpPr>
        <p:spPr>
          <a:xfrm>
            <a:off x="6492240" y="1006200"/>
            <a:ext cx="3764520" cy="369000"/>
          </a:xfrm>
          <a:prstGeom prst="rect">
            <a:avLst/>
          </a:prstGeom>
          <a:solidFill>
            <a:schemeClr val="bg1"/>
          </a:solidFill>
          <a:ln w="0">
            <a:noFill/>
          </a:ln>
        </p:spPr>
        <p:style>
          <a:lnRef idx="0"/>
          <a:fillRef idx="0"/>
          <a:effectRef idx="0"/>
          <a:fontRef idx="minor"/>
        </p:style>
      </p:sp>
      <p:sp>
        <p:nvSpPr>
          <p:cNvPr id="513" name="CustomShape 8"/>
          <p:cNvSpPr/>
          <p:nvPr/>
        </p:nvSpPr>
        <p:spPr>
          <a:xfrm>
            <a:off x="6337440" y="864000"/>
            <a:ext cx="387648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1600" spc="-1" strike="noStrike">
                <a:solidFill>
                  <a:srgbClr val="004b72"/>
                </a:solidFill>
                <a:latin typeface="AkkuratStd"/>
              </a:rPr>
              <a:t>barcelonactiva</a:t>
            </a:r>
            <a:r>
              <a:rPr b="1" lang="ca-ES" sz="1800" spc="-1" strike="noStrike">
                <a:solidFill>
                  <a:srgbClr val="004b72"/>
                </a:solidFill>
                <a:latin typeface="AkkuratStd"/>
              </a:rPr>
              <a:t>.cat/empreses</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4" name="Imagen 3" descr="Un hombre caminando en la banqueta"/>
          <p:cNvPicPr/>
          <p:nvPr/>
        </p:nvPicPr>
        <p:blipFill>
          <a:blip r:embed="rId1"/>
          <a:stretch/>
        </p:blipFill>
        <p:spPr>
          <a:xfrm>
            <a:off x="42120" y="0"/>
            <a:ext cx="12107520" cy="6857640"/>
          </a:xfrm>
          <a:prstGeom prst="rect">
            <a:avLst/>
          </a:prstGeom>
          <a:ln w="0">
            <a:noFill/>
          </a:ln>
        </p:spPr>
      </p:pic>
      <p:sp>
        <p:nvSpPr>
          <p:cNvPr id="515" name="TextShape 1"/>
          <p:cNvSpPr txBox="1"/>
          <p:nvPr/>
        </p:nvSpPr>
        <p:spPr>
          <a:xfrm>
            <a:off x="446040" y="641160"/>
            <a:ext cx="8139960" cy="695880"/>
          </a:xfrm>
          <a:prstGeom prst="rect">
            <a:avLst/>
          </a:prstGeom>
          <a:noFill/>
          <a:ln w="0">
            <a:noFill/>
          </a:ln>
        </p:spPr>
        <p:txBody>
          <a:bodyPr lIns="0" rIns="0" tIns="0" bIns="0">
            <a:noAutofit/>
          </a:bodyPr>
          <a:p>
            <a:pPr>
              <a:lnSpc>
                <a:spcPct val="90000"/>
              </a:lnSpc>
            </a:pPr>
            <a:r>
              <a:rPr b="1" lang="ca-ES" sz="3600" spc="-1" strike="noStrike">
                <a:solidFill>
                  <a:srgbClr val="ffffff"/>
                </a:solidFill>
                <a:latin typeface="AkkuratStd"/>
              </a:rPr>
              <a:t>Resum de la sessió informativa</a:t>
            </a:r>
            <a:endParaRPr b="0" lang="ca-ES" sz="3600" spc="-1" strike="noStrike">
              <a:solidFill>
                <a:srgbClr val="000000"/>
              </a:solidFill>
              <a:latin typeface="Arial"/>
            </a:endParaRPr>
          </a:p>
        </p:txBody>
      </p:sp>
      <p:sp>
        <p:nvSpPr>
          <p:cNvPr id="516" name="CustomShape 2"/>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7"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8" name="CustomShape 4"/>
          <p:cNvSpPr/>
          <p:nvPr/>
        </p:nvSpPr>
        <p:spPr>
          <a:xfrm>
            <a:off x="3324240" y="1978560"/>
            <a:ext cx="3074400" cy="45612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2400" spc="-1" strike="noStrike">
                <a:solidFill>
                  <a:srgbClr val="004b72"/>
                </a:solidFill>
                <a:latin typeface="AkkuratStd"/>
              </a:rPr>
              <a:t>I ara què?</a:t>
            </a:r>
            <a:endParaRPr b="0" lang="ca-ES" sz="2400" spc="-1" strike="noStrike">
              <a:latin typeface="Arial"/>
            </a:endParaRPr>
          </a:p>
        </p:txBody>
      </p:sp>
      <p:sp>
        <p:nvSpPr>
          <p:cNvPr id="519" name="CustomShape 5"/>
          <p:cNvSpPr/>
          <p:nvPr/>
        </p:nvSpPr>
        <p:spPr>
          <a:xfrm>
            <a:off x="2633760" y="2820240"/>
            <a:ext cx="3764520" cy="94284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2800" spc="-1" strike="noStrike">
                <a:solidFill>
                  <a:srgbClr val="004b72"/>
                </a:solidFill>
                <a:latin typeface="AkkuratStd"/>
              </a:rPr>
              <a:t>Quin és el següent pas?</a:t>
            </a:r>
            <a:endParaRPr b="0" lang="ca-ES"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TextShape 1"/>
          <p:cNvSpPr txBox="1"/>
          <p:nvPr/>
        </p:nvSpPr>
        <p:spPr>
          <a:xfrm>
            <a:off x="389160" y="322920"/>
            <a:ext cx="8139960" cy="695880"/>
          </a:xfrm>
          <a:prstGeom prst="rect">
            <a:avLst/>
          </a:prstGeom>
          <a:noFill/>
          <a:ln w="0">
            <a:noFill/>
          </a:ln>
        </p:spPr>
        <p:txBody>
          <a:bodyPr lIns="0" rIns="0" tIns="0" bIns="0">
            <a:noAutofit/>
          </a:bodyPr>
          <a:p>
            <a:pPr>
              <a:lnSpc>
                <a:spcPct val="90000"/>
              </a:lnSpc>
            </a:pPr>
            <a:r>
              <a:rPr b="1" lang="ca-ES" sz="3600" spc="-1" strike="noStrike">
                <a:solidFill>
                  <a:srgbClr val="000000"/>
                </a:solidFill>
                <a:latin typeface="AkkuratStd"/>
              </a:rPr>
              <a:t>Identificar fase i què hem de treballar</a:t>
            </a:r>
            <a:endParaRPr b="0" lang="ca-ES" sz="3600" spc="-1" strike="noStrike">
              <a:solidFill>
                <a:srgbClr val="000000"/>
              </a:solidFill>
              <a:latin typeface="Arial"/>
            </a:endParaRPr>
          </a:p>
        </p:txBody>
      </p:sp>
      <p:sp>
        <p:nvSpPr>
          <p:cNvPr id="521"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2"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523" name="Group 4"/>
          <p:cNvGrpSpPr/>
          <p:nvPr/>
        </p:nvGrpSpPr>
        <p:grpSpPr>
          <a:xfrm>
            <a:off x="1867320" y="1883160"/>
            <a:ext cx="8809920" cy="4488480"/>
            <a:chOff x="1867320" y="1883160"/>
            <a:chExt cx="8809920" cy="4488480"/>
          </a:xfrm>
        </p:grpSpPr>
        <p:sp>
          <p:nvSpPr>
            <p:cNvPr id="524" name="CustomShape 5"/>
            <p:cNvSpPr/>
            <p:nvPr/>
          </p:nvSpPr>
          <p:spPr>
            <a:xfrm>
              <a:off x="1886400" y="2584800"/>
              <a:ext cx="2255040" cy="687240"/>
            </a:xfrm>
            <a:prstGeom prst="rect">
              <a:avLst/>
            </a:prstGeom>
            <a:solidFill>
              <a:srgbClr val="eab52c"/>
            </a:solidFill>
            <a:ln w="0">
              <a:noFill/>
            </a:ln>
          </p:spPr>
          <p:style>
            <a:lnRef idx="0"/>
            <a:fillRef idx="0"/>
            <a:effectRef idx="0"/>
            <a:fontRef idx="minor"/>
          </p:style>
        </p:sp>
        <p:sp>
          <p:nvSpPr>
            <p:cNvPr id="525" name="CustomShape 6"/>
            <p:cNvSpPr/>
            <p:nvPr/>
          </p:nvSpPr>
          <p:spPr>
            <a:xfrm>
              <a:off x="2609640" y="2757600"/>
              <a:ext cx="1372680" cy="2977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ca-ES" sz="1600" spc="-1" strike="noStrike">
                  <a:solidFill>
                    <a:srgbClr val="ffffff"/>
                  </a:solidFill>
                  <a:latin typeface="AkkuratStd"/>
                </a:rPr>
                <a:t>Ideació</a:t>
              </a:r>
              <a:endParaRPr b="0" lang="ca-ES" sz="1600" spc="-1" strike="noStrike">
                <a:latin typeface="Arial"/>
              </a:endParaRPr>
            </a:p>
          </p:txBody>
        </p:sp>
        <p:pic>
          <p:nvPicPr>
            <p:cNvPr id="526" name="Imagen 5" descr=""/>
            <p:cNvPicPr/>
            <p:nvPr/>
          </p:nvPicPr>
          <p:blipFill>
            <a:blip r:embed="rId1"/>
            <a:stretch/>
          </p:blipFill>
          <p:spPr>
            <a:xfrm>
              <a:off x="1998720" y="2704680"/>
              <a:ext cx="493560" cy="445680"/>
            </a:xfrm>
            <a:prstGeom prst="rect">
              <a:avLst/>
            </a:prstGeom>
            <a:ln w="0">
              <a:noFill/>
            </a:ln>
          </p:spPr>
        </p:pic>
        <p:sp>
          <p:nvSpPr>
            <p:cNvPr id="527" name="CustomShape 7"/>
            <p:cNvSpPr/>
            <p:nvPr/>
          </p:nvSpPr>
          <p:spPr>
            <a:xfrm>
              <a:off x="5046480" y="5679000"/>
              <a:ext cx="2255040" cy="687240"/>
            </a:xfrm>
            <a:prstGeom prst="rect">
              <a:avLst/>
            </a:prstGeom>
            <a:solidFill>
              <a:srgbClr val="c7dbdb"/>
            </a:solidFill>
            <a:ln w="0">
              <a:noFill/>
            </a:ln>
          </p:spPr>
          <p:style>
            <a:lnRef idx="0"/>
            <a:fillRef idx="0"/>
            <a:effectRef idx="0"/>
            <a:fontRef idx="minor"/>
          </p:style>
        </p:sp>
        <p:sp>
          <p:nvSpPr>
            <p:cNvPr id="528" name="CustomShape 8"/>
            <p:cNvSpPr/>
            <p:nvPr/>
          </p:nvSpPr>
          <p:spPr>
            <a:xfrm>
              <a:off x="5046480" y="4645800"/>
              <a:ext cx="2255040" cy="687240"/>
            </a:xfrm>
            <a:prstGeom prst="rect">
              <a:avLst/>
            </a:prstGeom>
            <a:solidFill>
              <a:srgbClr val="c7dbdb"/>
            </a:solidFill>
            <a:ln w="0">
              <a:noFill/>
            </a:ln>
          </p:spPr>
          <p:style>
            <a:lnRef idx="0"/>
            <a:fillRef idx="0"/>
            <a:effectRef idx="0"/>
            <a:fontRef idx="minor"/>
          </p:style>
        </p:sp>
        <p:sp>
          <p:nvSpPr>
            <p:cNvPr id="529" name="CustomShape 9"/>
            <p:cNvSpPr/>
            <p:nvPr/>
          </p:nvSpPr>
          <p:spPr>
            <a:xfrm>
              <a:off x="5046480" y="3612240"/>
              <a:ext cx="2255040" cy="687240"/>
            </a:xfrm>
            <a:prstGeom prst="rect">
              <a:avLst/>
            </a:prstGeom>
            <a:solidFill>
              <a:srgbClr val="c7dbdb"/>
            </a:solidFill>
            <a:ln w="0">
              <a:noFill/>
            </a:ln>
          </p:spPr>
          <p:style>
            <a:lnRef idx="0"/>
            <a:fillRef idx="0"/>
            <a:effectRef idx="0"/>
            <a:fontRef idx="minor"/>
          </p:style>
        </p:sp>
        <p:sp>
          <p:nvSpPr>
            <p:cNvPr id="530" name="CustomShape 10"/>
            <p:cNvSpPr/>
            <p:nvPr/>
          </p:nvSpPr>
          <p:spPr>
            <a:xfrm>
              <a:off x="5046480" y="2584800"/>
              <a:ext cx="2255040" cy="687240"/>
            </a:xfrm>
            <a:prstGeom prst="rect">
              <a:avLst/>
            </a:prstGeom>
            <a:solidFill>
              <a:srgbClr val="c7dbdb"/>
            </a:solidFill>
            <a:ln w="0">
              <a:noFill/>
            </a:ln>
          </p:spPr>
          <p:style>
            <a:lnRef idx="0"/>
            <a:fillRef idx="0"/>
            <a:effectRef idx="0"/>
            <a:fontRef idx="minor"/>
          </p:style>
        </p:sp>
        <p:sp>
          <p:nvSpPr>
            <p:cNvPr id="531" name="CustomShape 11"/>
            <p:cNvSpPr/>
            <p:nvPr/>
          </p:nvSpPr>
          <p:spPr>
            <a:xfrm>
              <a:off x="5085000" y="4693320"/>
              <a:ext cx="21621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Pla d’empresa </a:t>
              </a:r>
              <a:r>
                <a:rPr b="0" i="1" lang="ca-ES" sz="1600" spc="-1" strike="noStrike">
                  <a:solidFill>
                    <a:srgbClr val="004b72"/>
                  </a:solidFill>
                  <a:latin typeface="AkkuratStd"/>
                </a:rPr>
                <a:t>online</a:t>
              </a:r>
              <a:endParaRPr b="0" lang="ca-ES" sz="1600" spc="-1" strike="noStrike">
                <a:latin typeface="Arial"/>
              </a:endParaRPr>
            </a:p>
          </p:txBody>
        </p:sp>
        <p:sp>
          <p:nvSpPr>
            <p:cNvPr id="532" name="CustomShape 12"/>
            <p:cNvSpPr/>
            <p:nvPr/>
          </p:nvSpPr>
          <p:spPr>
            <a:xfrm>
              <a:off x="5248800" y="366732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Model Canvas</a:t>
              </a:r>
              <a:endParaRPr b="0" lang="ca-ES" sz="1600" spc="-1" strike="noStrike">
                <a:latin typeface="Arial"/>
              </a:endParaRPr>
            </a:p>
          </p:txBody>
        </p:sp>
        <p:sp>
          <p:nvSpPr>
            <p:cNvPr id="533" name="CustomShape 13"/>
            <p:cNvSpPr/>
            <p:nvPr/>
          </p:nvSpPr>
          <p:spPr>
            <a:xfrm>
              <a:off x="5248800" y="263124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Idealab</a:t>
              </a:r>
              <a:endParaRPr b="0" lang="ca-ES" sz="1600" spc="-1" strike="noStrike">
                <a:latin typeface="Arial"/>
              </a:endParaRPr>
            </a:p>
          </p:txBody>
        </p:sp>
        <p:sp>
          <p:nvSpPr>
            <p:cNvPr id="534" name="CustomShape 14"/>
            <p:cNvSpPr/>
            <p:nvPr/>
          </p:nvSpPr>
          <p:spPr>
            <a:xfrm>
              <a:off x="8160840" y="5679000"/>
              <a:ext cx="2237040" cy="687240"/>
            </a:xfrm>
            <a:prstGeom prst="rect">
              <a:avLst/>
            </a:prstGeom>
            <a:solidFill>
              <a:srgbClr val="c7dbdb"/>
            </a:solidFill>
            <a:ln w="0">
              <a:noFill/>
            </a:ln>
          </p:spPr>
          <p:style>
            <a:lnRef idx="0"/>
            <a:fillRef idx="0"/>
            <a:effectRef idx="0"/>
            <a:fontRef idx="minor"/>
          </p:style>
        </p:sp>
        <p:sp>
          <p:nvSpPr>
            <p:cNvPr id="535" name="CustomShape 15"/>
            <p:cNvSpPr/>
            <p:nvPr/>
          </p:nvSpPr>
          <p:spPr>
            <a:xfrm>
              <a:off x="8382240" y="572184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Eines per la gestió empresarial</a:t>
              </a:r>
              <a:endParaRPr b="0" lang="ca-ES" sz="1600" spc="-1" strike="noStrike">
                <a:latin typeface="Arial"/>
              </a:endParaRPr>
            </a:p>
          </p:txBody>
        </p:sp>
        <p:sp>
          <p:nvSpPr>
            <p:cNvPr id="536" name="CustomShape 16"/>
            <p:cNvSpPr/>
            <p:nvPr/>
          </p:nvSpPr>
          <p:spPr>
            <a:xfrm>
              <a:off x="8160840" y="4645800"/>
              <a:ext cx="2237040" cy="687240"/>
            </a:xfrm>
            <a:prstGeom prst="rect">
              <a:avLst/>
            </a:prstGeom>
            <a:solidFill>
              <a:srgbClr val="c7dbdb"/>
            </a:solidFill>
            <a:ln w="0">
              <a:noFill/>
            </a:ln>
          </p:spPr>
          <p:style>
            <a:lnRef idx="0"/>
            <a:fillRef idx="0"/>
            <a:effectRef idx="0"/>
            <a:fontRef idx="minor"/>
          </p:style>
        </p:sp>
        <p:sp>
          <p:nvSpPr>
            <p:cNvPr id="537" name="CustomShape 17"/>
            <p:cNvSpPr/>
            <p:nvPr/>
          </p:nvSpPr>
          <p:spPr>
            <a:xfrm>
              <a:off x="8160840" y="3612240"/>
              <a:ext cx="2237040" cy="687240"/>
            </a:xfrm>
            <a:prstGeom prst="rect">
              <a:avLst/>
            </a:prstGeom>
            <a:solidFill>
              <a:srgbClr val="c7dbdb"/>
            </a:solidFill>
            <a:ln w="0">
              <a:noFill/>
            </a:ln>
          </p:spPr>
          <p:style>
            <a:lnRef idx="0"/>
            <a:fillRef idx="0"/>
            <a:effectRef idx="0"/>
            <a:fontRef idx="minor"/>
          </p:style>
        </p:sp>
        <p:sp>
          <p:nvSpPr>
            <p:cNvPr id="538" name="CustomShape 18"/>
            <p:cNvSpPr/>
            <p:nvPr/>
          </p:nvSpPr>
          <p:spPr>
            <a:xfrm>
              <a:off x="8160840" y="2584800"/>
              <a:ext cx="2255040" cy="687240"/>
            </a:xfrm>
            <a:prstGeom prst="rect">
              <a:avLst/>
            </a:prstGeom>
            <a:solidFill>
              <a:srgbClr val="c7dbdb"/>
            </a:solidFill>
            <a:ln w="0">
              <a:noFill/>
            </a:ln>
          </p:spPr>
          <p:style>
            <a:lnRef idx="0"/>
            <a:fillRef idx="0"/>
            <a:effectRef idx="0"/>
            <a:fontRef idx="minor"/>
          </p:style>
        </p:sp>
        <p:sp>
          <p:nvSpPr>
            <p:cNvPr id="539" name="CustomShape 19"/>
            <p:cNvSpPr/>
            <p:nvPr/>
          </p:nvSpPr>
          <p:spPr>
            <a:xfrm>
              <a:off x="8382240" y="469332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Com fer el pla d’empresa</a:t>
              </a:r>
              <a:endParaRPr b="0" lang="ca-ES" sz="1600" spc="-1" strike="noStrike">
                <a:latin typeface="Arial"/>
              </a:endParaRPr>
            </a:p>
          </p:txBody>
        </p:sp>
        <p:sp>
          <p:nvSpPr>
            <p:cNvPr id="540" name="CustomShape 20"/>
            <p:cNvSpPr/>
            <p:nvPr/>
          </p:nvSpPr>
          <p:spPr>
            <a:xfrm>
              <a:off x="8382240" y="366732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Valida la teva idea empresarial</a:t>
              </a:r>
              <a:endParaRPr b="0" lang="ca-ES" sz="1600" spc="-1" strike="noStrike">
                <a:latin typeface="Arial"/>
              </a:endParaRPr>
            </a:p>
          </p:txBody>
        </p:sp>
        <p:sp>
          <p:nvSpPr>
            <p:cNvPr id="541" name="CustomShape 21"/>
            <p:cNvSpPr/>
            <p:nvPr/>
          </p:nvSpPr>
          <p:spPr>
            <a:xfrm>
              <a:off x="8382240" y="2631240"/>
              <a:ext cx="18507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600" spc="-1" strike="noStrike">
                  <a:solidFill>
                    <a:srgbClr val="004b72"/>
                  </a:solidFill>
                  <a:latin typeface="AkkuratStd"/>
                </a:rPr>
                <a:t>Taller generació d’idees de negoci</a:t>
              </a:r>
              <a:endParaRPr b="0" lang="ca-ES" sz="1600" spc="-1" strike="noStrike">
                <a:latin typeface="Arial"/>
              </a:endParaRPr>
            </a:p>
          </p:txBody>
        </p:sp>
        <p:sp>
          <p:nvSpPr>
            <p:cNvPr id="542" name="CustomShape 22"/>
            <p:cNvSpPr/>
            <p:nvPr/>
          </p:nvSpPr>
          <p:spPr>
            <a:xfrm>
              <a:off x="1867320" y="3612240"/>
              <a:ext cx="2255040" cy="687240"/>
            </a:xfrm>
            <a:prstGeom prst="rect">
              <a:avLst/>
            </a:prstGeom>
            <a:solidFill>
              <a:srgbClr val="eab52c"/>
            </a:solidFill>
            <a:ln w="0">
              <a:noFill/>
            </a:ln>
          </p:spPr>
          <p:style>
            <a:lnRef idx="0"/>
            <a:fillRef idx="0"/>
            <a:effectRef idx="0"/>
            <a:fontRef idx="minor"/>
          </p:style>
        </p:sp>
        <p:sp>
          <p:nvSpPr>
            <p:cNvPr id="543" name="CustomShape 23"/>
            <p:cNvSpPr/>
            <p:nvPr/>
          </p:nvSpPr>
          <p:spPr>
            <a:xfrm>
              <a:off x="2590560" y="3785400"/>
              <a:ext cx="1372680" cy="2977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ca-ES" sz="1600" spc="-1" strike="noStrike">
                  <a:solidFill>
                    <a:srgbClr val="ffffff"/>
                  </a:solidFill>
                  <a:latin typeface="AkkuratStd"/>
                </a:rPr>
                <a:t>Modelització</a:t>
              </a:r>
              <a:endParaRPr b="0" lang="ca-ES" sz="1600" spc="-1" strike="noStrike">
                <a:latin typeface="Arial"/>
              </a:endParaRPr>
            </a:p>
          </p:txBody>
        </p:sp>
        <p:pic>
          <p:nvPicPr>
            <p:cNvPr id="544" name="Imagen 33" descr=""/>
            <p:cNvPicPr/>
            <p:nvPr/>
          </p:nvPicPr>
          <p:blipFill>
            <a:blip r:embed="rId2"/>
            <a:stretch/>
          </p:blipFill>
          <p:spPr>
            <a:xfrm>
              <a:off x="1979640" y="3724560"/>
              <a:ext cx="493560" cy="461160"/>
            </a:xfrm>
            <a:prstGeom prst="rect">
              <a:avLst/>
            </a:prstGeom>
            <a:ln w="0">
              <a:noFill/>
            </a:ln>
          </p:spPr>
        </p:pic>
        <p:sp>
          <p:nvSpPr>
            <p:cNvPr id="545" name="CustomShape 24"/>
            <p:cNvSpPr/>
            <p:nvPr/>
          </p:nvSpPr>
          <p:spPr>
            <a:xfrm>
              <a:off x="1886400" y="4640040"/>
              <a:ext cx="2236320" cy="687240"/>
            </a:xfrm>
            <a:prstGeom prst="rect">
              <a:avLst/>
            </a:prstGeom>
            <a:solidFill>
              <a:srgbClr val="eab52c"/>
            </a:solidFill>
            <a:ln w="0">
              <a:noFill/>
            </a:ln>
          </p:spPr>
          <p:style>
            <a:lnRef idx="0"/>
            <a:fillRef idx="0"/>
            <a:effectRef idx="0"/>
            <a:fontRef idx="minor"/>
          </p:style>
        </p:sp>
        <p:sp>
          <p:nvSpPr>
            <p:cNvPr id="546" name="CustomShape 25"/>
            <p:cNvSpPr/>
            <p:nvPr/>
          </p:nvSpPr>
          <p:spPr>
            <a:xfrm>
              <a:off x="2609640" y="4812840"/>
              <a:ext cx="1372680" cy="2977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ca-ES" sz="1600" spc="-1" strike="noStrike">
                  <a:solidFill>
                    <a:srgbClr val="ffffff"/>
                  </a:solidFill>
                  <a:latin typeface="AkkuratStd"/>
                </a:rPr>
                <a:t>Planificació</a:t>
              </a:r>
              <a:endParaRPr b="0" lang="ca-ES" sz="1600" spc="-1" strike="noStrike">
                <a:latin typeface="Arial"/>
              </a:endParaRPr>
            </a:p>
          </p:txBody>
        </p:sp>
        <p:pic>
          <p:nvPicPr>
            <p:cNvPr id="547" name="Imagen 36" descr=""/>
            <p:cNvPicPr/>
            <p:nvPr/>
          </p:nvPicPr>
          <p:blipFill>
            <a:blip r:embed="rId3"/>
            <a:stretch/>
          </p:blipFill>
          <p:spPr>
            <a:xfrm>
              <a:off x="2013840" y="4759920"/>
              <a:ext cx="493560" cy="445680"/>
            </a:xfrm>
            <a:prstGeom prst="rect">
              <a:avLst/>
            </a:prstGeom>
            <a:ln w="0">
              <a:noFill/>
            </a:ln>
          </p:spPr>
        </p:pic>
        <p:sp>
          <p:nvSpPr>
            <p:cNvPr id="548" name="CustomShape 26"/>
            <p:cNvSpPr/>
            <p:nvPr/>
          </p:nvSpPr>
          <p:spPr>
            <a:xfrm>
              <a:off x="1886400" y="5684400"/>
              <a:ext cx="2236320" cy="687240"/>
            </a:xfrm>
            <a:prstGeom prst="rect">
              <a:avLst/>
            </a:prstGeom>
            <a:solidFill>
              <a:srgbClr val="eab52c"/>
            </a:solidFill>
            <a:ln w="0">
              <a:noFill/>
            </a:ln>
          </p:spPr>
          <p:style>
            <a:lnRef idx="0"/>
            <a:fillRef idx="0"/>
            <a:effectRef idx="0"/>
            <a:fontRef idx="minor"/>
          </p:style>
        </p:sp>
        <p:sp>
          <p:nvSpPr>
            <p:cNvPr id="549" name="CustomShape 27"/>
            <p:cNvSpPr/>
            <p:nvPr/>
          </p:nvSpPr>
          <p:spPr>
            <a:xfrm>
              <a:off x="2609640" y="5857560"/>
              <a:ext cx="1372680" cy="2977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601"/>
                </a:spcAft>
              </a:pPr>
              <a:r>
                <a:rPr b="1" lang="ca-ES" sz="1600" spc="-1" strike="noStrike">
                  <a:solidFill>
                    <a:srgbClr val="ffffff"/>
                  </a:solidFill>
                  <a:latin typeface="AkkuratStd"/>
                </a:rPr>
                <a:t>Execució</a:t>
              </a:r>
              <a:endParaRPr b="0" lang="ca-ES" sz="1600" spc="-1" strike="noStrike">
                <a:latin typeface="Arial"/>
              </a:endParaRPr>
            </a:p>
          </p:txBody>
        </p:sp>
        <p:pic>
          <p:nvPicPr>
            <p:cNvPr id="550" name="Imagen 39" descr=""/>
            <p:cNvPicPr/>
            <p:nvPr/>
          </p:nvPicPr>
          <p:blipFill>
            <a:blip r:embed="rId4"/>
            <a:stretch/>
          </p:blipFill>
          <p:spPr>
            <a:xfrm>
              <a:off x="1998720" y="5804640"/>
              <a:ext cx="493560" cy="445680"/>
            </a:xfrm>
            <a:prstGeom prst="rect">
              <a:avLst/>
            </a:prstGeom>
            <a:ln w="0">
              <a:noFill/>
            </a:ln>
          </p:spPr>
        </p:pic>
        <p:sp>
          <p:nvSpPr>
            <p:cNvPr id="551" name="CustomShape 28"/>
            <p:cNvSpPr/>
            <p:nvPr/>
          </p:nvSpPr>
          <p:spPr>
            <a:xfrm>
              <a:off x="4921200" y="1883160"/>
              <a:ext cx="249048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400" spc="-1" strike="noStrike">
                  <a:solidFill>
                    <a:srgbClr val="000000"/>
                  </a:solidFill>
                  <a:latin typeface="AkkuratStd"/>
                </a:rPr>
                <a:t>Document / eina a treballar</a:t>
              </a:r>
              <a:endParaRPr b="0" lang="ca-ES" sz="1400" spc="-1" strike="noStrike">
                <a:latin typeface="Arial"/>
              </a:endParaRPr>
            </a:p>
          </p:txBody>
        </p:sp>
        <p:sp>
          <p:nvSpPr>
            <p:cNvPr id="552" name="CustomShape 29"/>
            <p:cNvSpPr/>
            <p:nvPr/>
          </p:nvSpPr>
          <p:spPr>
            <a:xfrm>
              <a:off x="1886400" y="1890000"/>
              <a:ext cx="219312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400" spc="-1" strike="noStrike">
                  <a:solidFill>
                    <a:srgbClr val="000000"/>
                  </a:solidFill>
                  <a:latin typeface="AkkuratStd"/>
                </a:rPr>
                <a:t>Fase</a:t>
              </a:r>
              <a:endParaRPr b="0" lang="ca-ES" sz="1400" spc="-1" strike="noStrike">
                <a:latin typeface="Arial"/>
              </a:endParaRPr>
            </a:p>
          </p:txBody>
        </p:sp>
        <p:sp>
          <p:nvSpPr>
            <p:cNvPr id="553" name="CustomShape 30"/>
            <p:cNvSpPr/>
            <p:nvPr/>
          </p:nvSpPr>
          <p:spPr>
            <a:xfrm>
              <a:off x="7769880" y="1890000"/>
              <a:ext cx="2907360" cy="57492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01"/>
                </a:spcAft>
              </a:pPr>
              <a:r>
                <a:rPr b="0" lang="ca-ES" sz="1400" spc="-1" strike="noStrike">
                  <a:solidFill>
                    <a:srgbClr val="000000"/>
                  </a:solidFill>
                  <a:latin typeface="AkkuratStd"/>
                </a:rPr>
                <a:t>Activitat formativa recomanada</a:t>
              </a:r>
              <a:endParaRPr b="0" lang="ca-ES" sz="1400" spc="-1" strike="noStrike">
                <a:latin typeface="Arial"/>
              </a:endParaRPr>
            </a:p>
          </p:txBody>
        </p:sp>
        <p:sp>
          <p:nvSpPr>
            <p:cNvPr id="554" name="CustomShape 31"/>
            <p:cNvSpPr/>
            <p:nvPr/>
          </p:nvSpPr>
          <p:spPr>
            <a:xfrm>
              <a:off x="4335840" y="273240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5" name="CustomShape 32"/>
            <p:cNvSpPr/>
            <p:nvPr/>
          </p:nvSpPr>
          <p:spPr>
            <a:xfrm>
              <a:off x="4335840" y="374940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6" name="CustomShape 33"/>
            <p:cNvSpPr/>
            <p:nvPr/>
          </p:nvSpPr>
          <p:spPr>
            <a:xfrm>
              <a:off x="4335840" y="476676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7" name="CustomShape 34"/>
            <p:cNvSpPr/>
            <p:nvPr/>
          </p:nvSpPr>
          <p:spPr>
            <a:xfrm>
              <a:off x="4335840" y="582768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8" name="CustomShape 35"/>
            <p:cNvSpPr/>
            <p:nvPr/>
          </p:nvSpPr>
          <p:spPr>
            <a:xfrm>
              <a:off x="7479360" y="273240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9" name="CustomShape 36"/>
            <p:cNvSpPr/>
            <p:nvPr/>
          </p:nvSpPr>
          <p:spPr>
            <a:xfrm>
              <a:off x="7479360" y="374940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0" name="CustomShape 37"/>
            <p:cNvSpPr/>
            <p:nvPr/>
          </p:nvSpPr>
          <p:spPr>
            <a:xfrm>
              <a:off x="7479360" y="476676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1" name="CustomShape 38"/>
            <p:cNvSpPr/>
            <p:nvPr/>
          </p:nvSpPr>
          <p:spPr>
            <a:xfrm>
              <a:off x="7479360" y="5827680"/>
              <a:ext cx="515520" cy="39060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0" lang="ca-ES" sz="4400" spc="-1" strike="noStrike">
                <a:solidFill>
                  <a:srgbClr val="ffffff"/>
                </a:solidFill>
                <a:highlight>
                  <a:srgbClr val="000000"/>
                </a:highlight>
                <a:latin typeface="Safiro SemiBold"/>
              </a:rPr>
              <a:t>	</a:t>
            </a:r>
            <a:r>
              <a:rPr b="0" lang="ca-ES" sz="4400" spc="-1" strike="noStrike">
                <a:solidFill>
                  <a:srgbClr val="ffffff"/>
                </a:solidFill>
                <a:highlight>
                  <a:srgbClr val="000000"/>
                </a:highlight>
                <a:latin typeface="Safiro SemiBold"/>
              </a:rPr>
              <a:t>Índex      </a:t>
            </a:r>
            <a:endParaRPr b="0" lang="ca-ES" sz="4400" spc="-1" strike="noStrike">
              <a:solidFill>
                <a:srgbClr val="000000"/>
              </a:solidFill>
              <a:latin typeface="Arial"/>
            </a:endParaRPr>
          </a:p>
        </p:txBody>
      </p:sp>
      <p:sp>
        <p:nvSpPr>
          <p:cNvPr id="318" name="CustomShape 2"/>
          <p:cNvSpPr/>
          <p:nvPr/>
        </p:nvSpPr>
        <p:spPr>
          <a:xfrm>
            <a:off x="800280" y="315936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Navegació web</a:t>
            </a:r>
            <a:endParaRPr b="0" lang="ca-ES" sz="1800" spc="-1" strike="noStrike">
              <a:latin typeface="Arial"/>
            </a:endParaRPr>
          </a:p>
        </p:txBody>
      </p:sp>
      <p:sp>
        <p:nvSpPr>
          <p:cNvPr id="319" name="CustomShape 3"/>
          <p:cNvSpPr/>
          <p:nvPr/>
        </p:nvSpPr>
        <p:spPr>
          <a:xfrm>
            <a:off x="800280" y="268380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Nivells de maduració d’un projecte</a:t>
            </a:r>
            <a:endParaRPr b="0" lang="ca-ES" sz="1800" spc="-1" strike="noStrike">
              <a:latin typeface="Arial"/>
            </a:endParaRPr>
          </a:p>
        </p:txBody>
      </p:sp>
      <p:sp>
        <p:nvSpPr>
          <p:cNvPr id="320" name="CustomShape 4"/>
          <p:cNvSpPr/>
          <p:nvPr/>
        </p:nvSpPr>
        <p:spPr>
          <a:xfrm>
            <a:off x="800280" y="220104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Barcelona Activa</a:t>
            </a:r>
            <a:endParaRPr b="0" lang="ca-ES" sz="1800" spc="-1" strike="noStrike">
              <a:latin typeface="Arial"/>
            </a:endParaRPr>
          </a:p>
        </p:txBody>
      </p:sp>
      <p:sp>
        <p:nvSpPr>
          <p:cNvPr id="321" name="CustomShape 5"/>
          <p:cNvSpPr/>
          <p:nvPr/>
        </p:nvSpPr>
        <p:spPr>
          <a:xfrm>
            <a:off x="800280" y="3709080"/>
            <a:ext cx="6096960" cy="3646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ca-ES" sz="1800" spc="-1" strike="noStrike">
                <a:solidFill>
                  <a:srgbClr val="000000"/>
                </a:solidFill>
                <a:latin typeface="AkkuratStd"/>
              </a:rPr>
              <a:t>Resum de la sessió informativa</a:t>
            </a:r>
            <a:endParaRPr b="0" lang="ca-ES" sz="1800" spc="-1" strike="noStrike">
              <a:latin typeface="Arial"/>
            </a:endParaRPr>
          </a:p>
        </p:txBody>
      </p:sp>
      <p:sp>
        <p:nvSpPr>
          <p:cNvPr id="322" name="CustomShape 6"/>
          <p:cNvSpPr/>
          <p:nvPr/>
        </p:nvSpPr>
        <p:spPr>
          <a:xfrm>
            <a:off x="0" y="6791400"/>
            <a:ext cx="12191760" cy="6624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3" name="CustomShape 7"/>
          <p:cNvSpPr/>
          <p:nvPr/>
        </p:nvSpPr>
        <p:spPr>
          <a:xfrm rot="16200000">
            <a:off x="-3381120" y="3314880"/>
            <a:ext cx="6924240" cy="16164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TextShape 1"/>
          <p:cNvSpPr txBox="1"/>
          <p:nvPr/>
        </p:nvSpPr>
        <p:spPr>
          <a:xfrm>
            <a:off x="532080" y="263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I si necessito assessorament?</a:t>
            </a:r>
            <a:endParaRPr b="0" lang="ca-ES" sz="3600" spc="-1" strike="noStrike">
              <a:solidFill>
                <a:srgbClr val="000000"/>
              </a:solidFill>
              <a:latin typeface="Arial"/>
            </a:endParaRPr>
          </a:p>
        </p:txBody>
      </p:sp>
      <p:sp>
        <p:nvSpPr>
          <p:cNvPr id="563"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4"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5" name="CustomShape 4"/>
          <p:cNvSpPr/>
          <p:nvPr/>
        </p:nvSpPr>
        <p:spPr>
          <a:xfrm>
            <a:off x="735840" y="126468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Assessoraments</a:t>
            </a:r>
            <a:endParaRPr b="0" lang="ca-ES" sz="2000" spc="-1" strike="noStrike">
              <a:latin typeface="Arial"/>
            </a:endParaRPr>
          </a:p>
        </p:txBody>
      </p:sp>
      <p:sp>
        <p:nvSpPr>
          <p:cNvPr id="566" name="CustomShape 5"/>
          <p:cNvSpPr/>
          <p:nvPr/>
        </p:nvSpPr>
        <p:spPr>
          <a:xfrm>
            <a:off x="7126920" y="126468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Programes a mida</a:t>
            </a:r>
            <a:endParaRPr b="0" lang="ca-ES" sz="2000" spc="-1" strike="noStrike">
              <a:latin typeface="Arial"/>
            </a:endParaRPr>
          </a:p>
        </p:txBody>
      </p:sp>
      <p:sp>
        <p:nvSpPr>
          <p:cNvPr id="567" name="CustomShape 6"/>
          <p:cNvSpPr/>
          <p:nvPr/>
        </p:nvSpPr>
        <p:spPr>
          <a:xfrm>
            <a:off x="735840" y="3144960"/>
            <a:ext cx="2571480" cy="77148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ca-ES" sz="1400" spc="-1" strike="noStrike">
                <a:solidFill>
                  <a:srgbClr val="eab52c"/>
                </a:solidFill>
                <a:latin typeface="Akkurat-Bold"/>
              </a:rPr>
              <a:t>Assessorament per emprendre i resolució </a:t>
            </a:r>
            <a:br/>
            <a:r>
              <a:rPr b="0" lang="ca-ES" sz="1400" spc="-1" strike="noStrike">
                <a:solidFill>
                  <a:srgbClr val="eab52c"/>
                </a:solidFill>
                <a:latin typeface="Akkurat-Bold"/>
              </a:rPr>
              <a:t>de dubtes</a:t>
            </a:r>
            <a:endParaRPr b="0" lang="ca-ES" sz="1400" spc="-1" strike="noStrike">
              <a:latin typeface="Arial"/>
            </a:endParaRPr>
          </a:p>
        </p:txBody>
      </p:sp>
      <p:sp>
        <p:nvSpPr>
          <p:cNvPr id="568" name="CustomShape 7"/>
          <p:cNvSpPr/>
          <p:nvPr/>
        </p:nvSpPr>
        <p:spPr>
          <a:xfrm>
            <a:off x="7126920" y="1999440"/>
            <a:ext cx="3193920" cy="2054880"/>
          </a:xfrm>
          <a:prstGeom prst="rect">
            <a:avLst/>
          </a:prstGeom>
          <a:noFill/>
          <a:ln w="0">
            <a:noFill/>
          </a:ln>
        </p:spPr>
        <p:style>
          <a:lnRef idx="0"/>
          <a:fillRef idx="0"/>
          <a:effectRef idx="0"/>
          <a:fontRef idx="minor"/>
        </p:style>
        <p:txBody>
          <a:bodyPr lIns="0" rIns="0" tIns="0" bIns="0">
            <a:noAutofit/>
          </a:bodyPr>
          <a:p>
            <a:pPr>
              <a:lnSpc>
                <a:spcPct val="100000"/>
              </a:lnSpc>
            </a:pPr>
            <a:r>
              <a:rPr b="0" lang="ca-ES" sz="1600" spc="-1" strike="noStrike">
                <a:solidFill>
                  <a:srgbClr val="000000"/>
                </a:solidFill>
                <a:latin typeface="Akkurat-Light"/>
              </a:rPr>
              <a:t>Programes d’acompanyament orientats a col·lectius / sectors concrets, d’una durada determinada i on és combina assessorament i formació.</a:t>
            </a:r>
            <a:endParaRPr b="0" lang="ca-ES" sz="1600" spc="-1" strike="noStrike">
              <a:latin typeface="Arial"/>
            </a:endParaRPr>
          </a:p>
        </p:txBody>
      </p:sp>
      <p:sp>
        <p:nvSpPr>
          <p:cNvPr id="569" name="Line 8"/>
          <p:cNvSpPr/>
          <p:nvPr/>
        </p:nvSpPr>
        <p:spPr>
          <a:xfrm>
            <a:off x="735480" y="1665360"/>
            <a:ext cx="558144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70" name="Line 9"/>
          <p:cNvSpPr/>
          <p:nvPr/>
        </p:nvSpPr>
        <p:spPr>
          <a:xfrm>
            <a:off x="7108920" y="1665360"/>
            <a:ext cx="31780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71" name="CustomShape 10"/>
          <p:cNvSpPr/>
          <p:nvPr/>
        </p:nvSpPr>
        <p:spPr>
          <a:xfrm>
            <a:off x="735840" y="5067360"/>
            <a:ext cx="5821560" cy="1527120"/>
          </a:xfrm>
          <a:prstGeom prst="rect">
            <a:avLst/>
          </a:prstGeom>
          <a:noFill/>
          <a:ln w="0">
            <a:noFill/>
          </a:ln>
        </p:spPr>
        <p:style>
          <a:lnRef idx="0"/>
          <a:fillRef idx="0"/>
          <a:effectRef idx="0"/>
          <a:fontRef idx="minor"/>
        </p:style>
        <p:txBody>
          <a:bodyPr lIns="0" rIns="0" tIns="0" bIns="0">
            <a:noAutofit/>
          </a:bodyPr>
          <a:p>
            <a:pPr>
              <a:lnSpc>
                <a:spcPct val="100000"/>
              </a:lnSpc>
            </a:pPr>
            <a:r>
              <a:rPr b="0" lang="ca-ES" sz="1200" spc="-1" strike="noStrike">
                <a:solidFill>
                  <a:srgbClr val="000000"/>
                </a:solidFill>
                <a:latin typeface="Akkurat-Light"/>
              </a:rPr>
              <a:t>Les cites per la web estan adreçada a consultes i resolució de dubtes seran amb el tècnic disponible. Si es presenta un esborrany de pla de negoci, doncs es comptarà amb un tècnic tutor fix amb el qual treballar la viabilitat del vostre projecte. </a:t>
            </a:r>
            <a:endParaRPr b="0" lang="ca-ES" sz="1200" spc="-1" strike="noStrike">
              <a:latin typeface="Arial"/>
            </a:endParaRPr>
          </a:p>
          <a:p>
            <a:pPr>
              <a:lnSpc>
                <a:spcPct val="100000"/>
              </a:lnSpc>
            </a:pPr>
            <a:endParaRPr b="0" lang="ca-ES" sz="1200" spc="-1" strike="noStrike">
              <a:latin typeface="Arial"/>
            </a:endParaRPr>
          </a:p>
          <a:p>
            <a:pPr>
              <a:lnSpc>
                <a:spcPct val="100000"/>
              </a:lnSpc>
            </a:pPr>
            <a:r>
              <a:rPr b="0" lang="ca-ES" sz="1200" spc="-1" strike="noStrike">
                <a:solidFill>
                  <a:srgbClr val="000000"/>
                </a:solidFill>
                <a:latin typeface="Akkurat-Light"/>
              </a:rPr>
              <a:t>És recomanable sempre tenir consultes o haver començat a treballar el projecte perquè la cita d’assessorament sigui més profitosa.</a:t>
            </a:r>
            <a:endParaRPr b="0" lang="ca-ES" sz="1200" spc="-1" strike="noStrike">
              <a:latin typeface="Arial"/>
            </a:endParaRPr>
          </a:p>
        </p:txBody>
      </p:sp>
      <p:sp>
        <p:nvSpPr>
          <p:cNvPr id="572" name="CustomShape 11"/>
          <p:cNvSpPr/>
          <p:nvPr/>
        </p:nvSpPr>
        <p:spPr>
          <a:xfrm>
            <a:off x="3749040" y="3144960"/>
            <a:ext cx="2571480" cy="77148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ca-ES" sz="1400" spc="-1" strike="noStrike">
                <a:solidFill>
                  <a:srgbClr val="7030a0"/>
                </a:solidFill>
                <a:latin typeface="Akkurat-Bold"/>
              </a:rPr>
              <a:t>Assessorament per emprendre en l’Economia Social i Solidària</a:t>
            </a:r>
            <a:r>
              <a:rPr b="0" lang="es-ES" sz="1400" spc="-1" strike="noStrike">
                <a:solidFill>
                  <a:srgbClr val="7030a0"/>
                </a:solidFill>
                <a:latin typeface="Akkurat-Bold"/>
              </a:rPr>
              <a:t> (ESS)</a:t>
            </a:r>
            <a:endParaRPr b="0" lang="ca-ES" sz="1400" spc="-1" strike="noStrike">
              <a:latin typeface="Arial"/>
            </a:endParaRPr>
          </a:p>
        </p:txBody>
      </p:sp>
      <p:sp>
        <p:nvSpPr>
          <p:cNvPr id="573" name="CustomShape 12"/>
          <p:cNvSpPr/>
          <p:nvPr/>
        </p:nvSpPr>
        <p:spPr>
          <a:xfrm>
            <a:off x="1314720" y="4305600"/>
            <a:ext cx="4422600" cy="429840"/>
          </a:xfrm>
          <a:prstGeom prst="rect">
            <a:avLst/>
          </a:prstGeom>
          <a:solidFill>
            <a:srgbClr val="c7dbdb"/>
          </a:solidFill>
          <a:ln w="0">
            <a:noFill/>
          </a:ln>
        </p:spPr>
        <p:style>
          <a:lnRef idx="0"/>
          <a:fillRef idx="0"/>
          <a:effectRef idx="0"/>
          <a:fontRef idx="minor"/>
        </p:style>
        <p:txBody>
          <a:bodyPr lIns="0" rIns="0" tIns="0" bIns="0" anchor="ctr">
            <a:noAutofit/>
          </a:bodyPr>
          <a:p>
            <a:pPr>
              <a:lnSpc>
                <a:spcPct val="100000"/>
              </a:lnSpc>
            </a:pPr>
            <a:r>
              <a:rPr b="0" lang="ca-ES" sz="1400" spc="-1" strike="noStrike">
                <a:solidFill>
                  <a:srgbClr val="004b72"/>
                </a:solidFill>
                <a:latin typeface="Akkurat"/>
              </a:rPr>
              <a:t>           </a:t>
            </a:r>
            <a:r>
              <a:rPr b="0" lang="ca-ES" sz="1400" spc="-1" strike="noStrike">
                <a:solidFill>
                  <a:srgbClr val="004b72"/>
                </a:solidFill>
                <a:latin typeface="Akkurat"/>
              </a:rPr>
              <a:t>Telefònic          Presencial          Telemàtic</a:t>
            </a:r>
            <a:endParaRPr b="0" lang="ca-ES" sz="1400" spc="-1" strike="noStrike">
              <a:latin typeface="Arial"/>
            </a:endParaRPr>
          </a:p>
        </p:txBody>
      </p:sp>
      <p:sp>
        <p:nvSpPr>
          <p:cNvPr id="574" name="CustomShape 13"/>
          <p:cNvSpPr/>
          <p:nvPr/>
        </p:nvSpPr>
        <p:spPr>
          <a:xfrm>
            <a:off x="1469520" y="1937160"/>
            <a:ext cx="1104120" cy="1104120"/>
          </a:xfrm>
          <a:prstGeom prst="ellipse">
            <a:avLst/>
          </a:prstGeom>
          <a:solidFill>
            <a:srgbClr val="eab52c"/>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75" name="Imagen 23" descr=""/>
          <p:cNvPicPr/>
          <p:nvPr/>
        </p:nvPicPr>
        <p:blipFill>
          <a:blip r:embed="rId1"/>
          <a:stretch/>
        </p:blipFill>
        <p:spPr>
          <a:xfrm>
            <a:off x="1693080" y="2153520"/>
            <a:ext cx="660240" cy="660240"/>
          </a:xfrm>
          <a:prstGeom prst="rect">
            <a:avLst/>
          </a:prstGeom>
          <a:ln w="0">
            <a:noFill/>
          </a:ln>
        </p:spPr>
      </p:pic>
      <p:sp>
        <p:nvSpPr>
          <p:cNvPr id="576" name="CustomShape 14"/>
          <p:cNvSpPr/>
          <p:nvPr/>
        </p:nvSpPr>
        <p:spPr>
          <a:xfrm>
            <a:off x="4482720" y="1937160"/>
            <a:ext cx="1104120" cy="1104120"/>
          </a:xfrm>
          <a:prstGeom prst="ellipse">
            <a:avLst/>
          </a:prstGeom>
          <a:solidFill>
            <a:srgbClr val="7030a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77" name="Imagen 25" descr=""/>
          <p:cNvPicPr/>
          <p:nvPr/>
        </p:nvPicPr>
        <p:blipFill>
          <a:blip r:embed="rId2"/>
          <a:stretch/>
        </p:blipFill>
        <p:spPr>
          <a:xfrm>
            <a:off x="4706640" y="2153520"/>
            <a:ext cx="660240" cy="660240"/>
          </a:xfrm>
          <a:prstGeom prst="rect">
            <a:avLst/>
          </a:prstGeom>
          <a:ln w="0">
            <a:noFill/>
          </a:ln>
        </p:spPr>
      </p:pic>
      <p:pic>
        <p:nvPicPr>
          <p:cNvPr id="578" name="Imagen 26" descr=""/>
          <p:cNvPicPr/>
          <p:nvPr/>
        </p:nvPicPr>
        <p:blipFill>
          <a:blip r:embed="rId3"/>
          <a:stretch/>
        </p:blipFill>
        <p:spPr>
          <a:xfrm>
            <a:off x="3971520" y="4426920"/>
            <a:ext cx="202680" cy="202680"/>
          </a:xfrm>
          <a:prstGeom prst="rect">
            <a:avLst/>
          </a:prstGeom>
          <a:ln w="0">
            <a:noFill/>
          </a:ln>
        </p:spPr>
      </p:pic>
      <p:pic>
        <p:nvPicPr>
          <p:cNvPr id="579" name="Imagen 27" descr=""/>
          <p:cNvPicPr/>
          <p:nvPr/>
        </p:nvPicPr>
        <p:blipFill>
          <a:blip r:embed="rId4"/>
          <a:stretch/>
        </p:blipFill>
        <p:spPr>
          <a:xfrm>
            <a:off x="2665800" y="4419360"/>
            <a:ext cx="202680" cy="202680"/>
          </a:xfrm>
          <a:prstGeom prst="rect">
            <a:avLst/>
          </a:prstGeom>
          <a:ln w="0">
            <a:noFill/>
          </a:ln>
        </p:spPr>
      </p:pic>
      <p:pic>
        <p:nvPicPr>
          <p:cNvPr id="580" name="Imagen 28" descr=""/>
          <p:cNvPicPr/>
          <p:nvPr/>
        </p:nvPicPr>
        <p:blipFill>
          <a:blip r:embed="rId5"/>
          <a:stretch/>
        </p:blipFill>
        <p:spPr>
          <a:xfrm>
            <a:off x="1543680" y="4426920"/>
            <a:ext cx="202680" cy="202680"/>
          </a:xfrm>
          <a:prstGeom prst="rect">
            <a:avLst/>
          </a:prstGeom>
          <a:ln w="0">
            <a:noFill/>
          </a:ln>
        </p:spPr>
      </p:pic>
      <p:sp>
        <p:nvSpPr>
          <p:cNvPr id="581" name="CustomShape 15"/>
          <p:cNvSpPr/>
          <p:nvPr/>
        </p:nvSpPr>
        <p:spPr>
          <a:xfrm>
            <a:off x="4779720" y="2259720"/>
            <a:ext cx="510120" cy="26892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ca-ES" sz="1400" spc="-1" strike="noStrike">
                <a:solidFill>
                  <a:srgbClr val="ffffff"/>
                </a:solidFill>
                <a:latin typeface="Akkurat-Bold"/>
              </a:rPr>
              <a:t>ESS</a:t>
            </a:r>
            <a:endParaRPr b="0" lang="ca-ES" sz="1400" spc="-1" strike="noStrike">
              <a:latin typeface="Arial"/>
            </a:endParaRPr>
          </a:p>
        </p:txBody>
      </p:sp>
      <p:sp>
        <p:nvSpPr>
          <p:cNvPr id="582" name="CustomShape 16"/>
          <p:cNvSpPr/>
          <p:nvPr/>
        </p:nvSpPr>
        <p:spPr>
          <a:xfrm>
            <a:off x="1766520" y="2259720"/>
            <a:ext cx="510120" cy="268920"/>
          </a:xfrm>
          <a:prstGeom prst="rect">
            <a:avLst/>
          </a:prstGeom>
          <a:noFill/>
          <a:ln w="0">
            <a:noFill/>
          </a:ln>
        </p:spPr>
        <p:style>
          <a:lnRef idx="0"/>
          <a:fillRef idx="0"/>
          <a:effectRef idx="0"/>
          <a:fontRef idx="minor"/>
        </p:style>
        <p:txBody>
          <a:bodyPr lIns="0" rIns="0" tIns="0" bIns="0">
            <a:noAutofit/>
          </a:bodyPr>
          <a:p>
            <a:pPr algn="ctr">
              <a:lnSpc>
                <a:spcPct val="100000"/>
              </a:lnSpc>
              <a:spcAft>
                <a:spcPts val="601"/>
              </a:spcAft>
            </a:pPr>
            <a:r>
              <a:rPr b="0" lang="ca-ES" sz="1400" spc="-1" strike="noStrike">
                <a:solidFill>
                  <a:srgbClr val="ffffff"/>
                </a:solidFill>
                <a:latin typeface="Akkurat-Bold"/>
              </a:rPr>
              <a:t>…</a:t>
            </a:r>
            <a:endParaRPr b="0" lang="ca-ES" sz="1400" spc="-1" strike="noStrike">
              <a:latin typeface="Arial"/>
            </a:endParaRPr>
          </a:p>
        </p:txBody>
      </p:sp>
      <p:pic>
        <p:nvPicPr>
          <p:cNvPr id="583" name="Imagen 31" descr=""/>
          <p:cNvPicPr/>
          <p:nvPr/>
        </p:nvPicPr>
        <p:blipFill>
          <a:blip r:embed="rId6"/>
          <a:stretch/>
        </p:blipFill>
        <p:spPr>
          <a:xfrm>
            <a:off x="7109280" y="4055040"/>
            <a:ext cx="2315160" cy="1395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TextShape 1"/>
          <p:cNvSpPr txBox="1"/>
          <p:nvPr/>
        </p:nvSpPr>
        <p:spPr>
          <a:xfrm>
            <a:off x="522360" y="338400"/>
            <a:ext cx="8139960" cy="695880"/>
          </a:xfrm>
          <a:prstGeom prst="rect">
            <a:avLst/>
          </a:prstGeom>
          <a:noFill/>
          <a:ln w="0">
            <a:noFill/>
          </a:ln>
        </p:spPr>
        <p:txBody>
          <a:bodyPr lIns="0" rIns="0" tIns="0" bIns="0">
            <a:noAutofit/>
          </a:bodyPr>
          <a:p>
            <a:pPr>
              <a:lnSpc>
                <a:spcPct val="90000"/>
              </a:lnSpc>
            </a:pPr>
            <a:r>
              <a:rPr b="1" lang="ca-ES" sz="3600" spc="-1" strike="noStrike">
                <a:solidFill>
                  <a:srgbClr val="000000"/>
                </a:solidFill>
                <a:latin typeface="AkkuratStd"/>
              </a:rPr>
              <a:t>Si ets empresa o autònom/a constituït/da</a:t>
            </a:r>
            <a:endParaRPr b="0" lang="ca-ES" sz="3600" spc="-1" strike="noStrike">
              <a:solidFill>
                <a:srgbClr val="000000"/>
              </a:solidFill>
              <a:latin typeface="Arial"/>
            </a:endParaRPr>
          </a:p>
        </p:txBody>
      </p:sp>
      <p:sp>
        <p:nvSpPr>
          <p:cNvPr id="585"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86"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87" name="CustomShape 4"/>
          <p:cNvSpPr/>
          <p:nvPr/>
        </p:nvSpPr>
        <p:spPr>
          <a:xfrm>
            <a:off x="964440" y="1188000"/>
            <a:ext cx="536436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Assessorament / Finançament</a:t>
            </a:r>
            <a:endParaRPr b="0" lang="ca-ES" sz="2000" spc="-1" strike="noStrike">
              <a:latin typeface="Arial"/>
            </a:endParaRPr>
          </a:p>
        </p:txBody>
      </p:sp>
      <p:sp>
        <p:nvSpPr>
          <p:cNvPr id="588" name="CustomShape 5"/>
          <p:cNvSpPr/>
          <p:nvPr/>
        </p:nvSpPr>
        <p:spPr>
          <a:xfrm>
            <a:off x="6766920" y="1188000"/>
            <a:ext cx="315972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Vols espai d’incubació?</a:t>
            </a:r>
            <a:endParaRPr b="0" lang="ca-ES" sz="2000" spc="-1" strike="noStrike">
              <a:latin typeface="Arial"/>
            </a:endParaRPr>
          </a:p>
        </p:txBody>
      </p:sp>
      <p:sp>
        <p:nvSpPr>
          <p:cNvPr id="589" name="CustomShape 6"/>
          <p:cNvSpPr/>
          <p:nvPr/>
        </p:nvSpPr>
        <p:spPr>
          <a:xfrm>
            <a:off x="6766920" y="1923120"/>
            <a:ext cx="3394080" cy="2054880"/>
          </a:xfrm>
          <a:prstGeom prst="rect">
            <a:avLst/>
          </a:prstGeom>
          <a:noFill/>
          <a:ln w="0">
            <a:noFill/>
          </a:ln>
        </p:spPr>
        <p:style>
          <a:lnRef idx="0"/>
          <a:fillRef idx="0"/>
          <a:effectRef idx="0"/>
          <a:fontRef idx="minor"/>
        </p:style>
        <p:txBody>
          <a:bodyPr lIns="0" rIns="0" tIns="0" bIns="0">
            <a:noAutofit/>
          </a:bodyPr>
          <a:p>
            <a:pPr marL="285840" indent="-285480">
              <a:lnSpc>
                <a:spcPct val="100000"/>
              </a:lnSpc>
              <a:spcAft>
                <a:spcPts val="601"/>
              </a:spcAft>
              <a:buClr>
                <a:srgbClr val="000000"/>
              </a:buClr>
              <a:buFont typeface="Arial"/>
              <a:buChar char="•"/>
            </a:pPr>
            <a:r>
              <a:rPr b="0" lang="ca-ES" sz="1600" spc="-1" strike="noStrike">
                <a:solidFill>
                  <a:srgbClr val="000000"/>
                </a:solidFill>
                <a:latin typeface="Akkurat-Light"/>
              </a:rPr>
              <a:t>Incubadora Glòries</a:t>
            </a:r>
            <a:endParaRPr b="0" lang="ca-ES" sz="1600" spc="-1" strike="noStrike">
              <a:latin typeface="Arial"/>
            </a:endParaRPr>
          </a:p>
          <a:p>
            <a:pPr marL="285840" indent="-285480">
              <a:lnSpc>
                <a:spcPct val="100000"/>
              </a:lnSpc>
              <a:spcAft>
                <a:spcPts val="601"/>
              </a:spcAft>
              <a:buClr>
                <a:srgbClr val="000000"/>
              </a:buClr>
              <a:buFont typeface="Arial"/>
              <a:buChar char="•"/>
            </a:pPr>
            <a:r>
              <a:rPr b="0" lang="ca-ES" sz="1600" spc="-1" strike="noStrike">
                <a:solidFill>
                  <a:srgbClr val="000000"/>
                </a:solidFill>
                <a:latin typeface="Akkurat-Light"/>
              </a:rPr>
              <a:t>Parc Tecnològic</a:t>
            </a:r>
            <a:endParaRPr b="0" lang="ca-ES" sz="1600" spc="-1" strike="noStrike">
              <a:latin typeface="Arial"/>
            </a:endParaRPr>
          </a:p>
          <a:p>
            <a:pPr marL="285840" indent="-285480">
              <a:lnSpc>
                <a:spcPct val="100000"/>
              </a:lnSpc>
              <a:spcAft>
                <a:spcPts val="601"/>
              </a:spcAft>
              <a:buClr>
                <a:srgbClr val="000000"/>
              </a:buClr>
              <a:buFont typeface="Arial"/>
              <a:buChar char="•"/>
            </a:pPr>
            <a:r>
              <a:rPr b="0" lang="ca-ES" sz="1600" spc="-1" strike="noStrike">
                <a:solidFill>
                  <a:srgbClr val="000000"/>
                </a:solidFill>
                <a:latin typeface="Akkurat-Light"/>
              </a:rPr>
              <a:t>La InnoBAdora (Ca n’Andalet)</a:t>
            </a:r>
            <a:endParaRPr b="0" lang="ca-ES" sz="1600" spc="-1" strike="noStrike">
              <a:latin typeface="Arial"/>
            </a:endParaRPr>
          </a:p>
          <a:p>
            <a:pPr marL="285840" indent="-285480">
              <a:lnSpc>
                <a:spcPct val="100000"/>
              </a:lnSpc>
              <a:spcAft>
                <a:spcPts val="601"/>
              </a:spcAft>
              <a:buClr>
                <a:srgbClr val="000000"/>
              </a:buClr>
              <a:buFont typeface="Arial"/>
              <a:buChar char="•"/>
            </a:pPr>
            <a:r>
              <a:rPr b="0" lang="ca-ES" sz="1600" spc="-1" strike="noStrike">
                <a:solidFill>
                  <a:srgbClr val="000000"/>
                </a:solidFill>
                <a:latin typeface="Akkurat-Light"/>
              </a:rPr>
              <a:t>La Clota Cotreball</a:t>
            </a:r>
            <a:endParaRPr b="0" lang="ca-ES" sz="1600" spc="-1" strike="noStrike">
              <a:latin typeface="Arial"/>
            </a:endParaRPr>
          </a:p>
        </p:txBody>
      </p:sp>
      <p:sp>
        <p:nvSpPr>
          <p:cNvPr id="590" name="Line 7"/>
          <p:cNvSpPr/>
          <p:nvPr/>
        </p:nvSpPr>
        <p:spPr>
          <a:xfrm>
            <a:off x="6748560" y="1589040"/>
            <a:ext cx="31780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591" name="Line 8"/>
          <p:cNvSpPr/>
          <p:nvPr/>
        </p:nvSpPr>
        <p:spPr>
          <a:xfrm flipV="1">
            <a:off x="953640" y="1576800"/>
            <a:ext cx="4011120" cy="1224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592" name="Imagen 7" descr=""/>
          <p:cNvPicPr/>
          <p:nvPr/>
        </p:nvPicPr>
        <p:blipFill>
          <a:blip r:embed="rId1"/>
          <a:stretch/>
        </p:blipFill>
        <p:spPr>
          <a:xfrm>
            <a:off x="964440" y="2334960"/>
            <a:ext cx="3809520" cy="1231560"/>
          </a:xfrm>
          <a:prstGeom prst="rect">
            <a:avLst/>
          </a:prstGeom>
          <a:ln w="0">
            <a:noFill/>
          </a:ln>
        </p:spPr>
      </p:pic>
      <p:sp>
        <p:nvSpPr>
          <p:cNvPr id="593" name="CustomShape 9"/>
          <p:cNvSpPr/>
          <p:nvPr/>
        </p:nvSpPr>
        <p:spPr>
          <a:xfrm>
            <a:off x="964440" y="4578840"/>
            <a:ext cx="392904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000" spc="-1" strike="noStrike">
                <a:solidFill>
                  <a:srgbClr val="004b72"/>
                </a:solidFill>
                <a:latin typeface="AkkuratStd"/>
              </a:rPr>
              <a:t>barcelonactiva.cat/empreses</a:t>
            </a:r>
            <a:endParaRPr b="0" lang="ca-ES" sz="2000" spc="-1" strike="noStrike">
              <a:latin typeface="Arial"/>
            </a:endParaRPr>
          </a:p>
        </p:txBody>
      </p:sp>
      <p:sp>
        <p:nvSpPr>
          <p:cNvPr id="594" name="CustomShape 10"/>
          <p:cNvSpPr/>
          <p:nvPr/>
        </p:nvSpPr>
        <p:spPr>
          <a:xfrm>
            <a:off x="6635520" y="4582440"/>
            <a:ext cx="430056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000" spc="-1" strike="noStrike">
                <a:solidFill>
                  <a:srgbClr val="004b72"/>
                </a:solidFill>
                <a:latin typeface="AkkuratStd"/>
              </a:rPr>
              <a:t>barcelonactiva.cat/emprenedoria</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TextShape 1"/>
          <p:cNvSpPr txBox="1"/>
          <p:nvPr/>
        </p:nvSpPr>
        <p:spPr>
          <a:xfrm>
            <a:off x="522360" y="338400"/>
            <a:ext cx="8139960" cy="695880"/>
          </a:xfrm>
          <a:prstGeom prst="rect">
            <a:avLst/>
          </a:prstGeom>
          <a:noFill/>
          <a:ln w="0">
            <a:noFill/>
          </a:ln>
        </p:spPr>
        <p:txBody>
          <a:bodyPr lIns="0" rIns="0" tIns="0" bIns="0">
            <a:noAutofit/>
          </a:bodyPr>
          <a:p>
            <a:pPr>
              <a:lnSpc>
                <a:spcPct val="90000"/>
              </a:lnSpc>
            </a:pPr>
            <a:r>
              <a:rPr b="1" lang="ca-ES" sz="3600" spc="-1" strike="noStrike">
                <a:solidFill>
                  <a:srgbClr val="000000"/>
                </a:solidFill>
                <a:latin typeface="AkkuratStd"/>
              </a:rPr>
              <a:t>Si necessites informació de…</a:t>
            </a:r>
            <a:endParaRPr b="0" lang="ca-ES" sz="3600" spc="-1" strike="noStrike">
              <a:solidFill>
                <a:srgbClr val="000000"/>
              </a:solidFill>
              <a:latin typeface="Arial"/>
            </a:endParaRPr>
          </a:p>
        </p:txBody>
      </p:sp>
      <p:sp>
        <p:nvSpPr>
          <p:cNvPr id="596" name="CustomShape 2"/>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97"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98" name="CustomShape 4"/>
          <p:cNvSpPr/>
          <p:nvPr/>
        </p:nvSpPr>
        <p:spPr>
          <a:xfrm>
            <a:off x="747360" y="1185480"/>
            <a:ext cx="463608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Normativa local, llicències d’activitat</a:t>
            </a:r>
            <a:endParaRPr b="0" lang="ca-ES" sz="2000" spc="-1" strike="noStrike">
              <a:latin typeface="Arial"/>
            </a:endParaRPr>
          </a:p>
        </p:txBody>
      </p:sp>
      <p:sp>
        <p:nvSpPr>
          <p:cNvPr id="599" name="Line 5"/>
          <p:cNvSpPr/>
          <p:nvPr/>
        </p:nvSpPr>
        <p:spPr>
          <a:xfrm>
            <a:off x="736560" y="1586160"/>
            <a:ext cx="46468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600" name="CustomShape 6"/>
          <p:cNvSpPr/>
          <p:nvPr/>
        </p:nvSpPr>
        <p:spPr>
          <a:xfrm>
            <a:off x="3851640" y="4635000"/>
            <a:ext cx="3857040" cy="541440"/>
          </a:xfrm>
          <a:prstGeom prst="rect">
            <a:avLst/>
          </a:prstGeom>
          <a:solidFill>
            <a:srgbClr val="c7dbdb"/>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000" spc="-1" strike="noStrike">
                <a:solidFill>
                  <a:srgbClr val="004b72"/>
                </a:solidFill>
                <a:latin typeface="AkkuratStd"/>
              </a:rPr>
              <a:t>barcelonactiva.cat/empreses</a:t>
            </a:r>
            <a:endParaRPr b="0" lang="ca-ES" sz="2000" spc="-1" strike="noStrike">
              <a:latin typeface="Arial"/>
            </a:endParaRPr>
          </a:p>
        </p:txBody>
      </p:sp>
      <p:sp>
        <p:nvSpPr>
          <p:cNvPr id="601" name="CustomShape 7"/>
          <p:cNvSpPr/>
          <p:nvPr/>
        </p:nvSpPr>
        <p:spPr>
          <a:xfrm>
            <a:off x="6098400" y="1185480"/>
            <a:ext cx="463608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000" spc="-1" strike="noStrike">
                <a:solidFill>
                  <a:srgbClr val="004b72"/>
                </a:solidFill>
                <a:latin typeface="AkkuratStd"/>
              </a:rPr>
              <a:t>Donar-me d’alta</a:t>
            </a:r>
            <a:endParaRPr b="0" lang="ca-ES" sz="2000" spc="-1" strike="noStrike">
              <a:latin typeface="Arial"/>
            </a:endParaRPr>
          </a:p>
        </p:txBody>
      </p:sp>
      <p:sp>
        <p:nvSpPr>
          <p:cNvPr id="602" name="Line 8"/>
          <p:cNvSpPr/>
          <p:nvPr/>
        </p:nvSpPr>
        <p:spPr>
          <a:xfrm>
            <a:off x="6087600" y="1586160"/>
            <a:ext cx="464688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603" name="CustomShape 9"/>
          <p:cNvSpPr/>
          <p:nvPr/>
        </p:nvSpPr>
        <p:spPr>
          <a:xfrm>
            <a:off x="1357920" y="2184120"/>
            <a:ext cx="369216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
              </a:rPr>
              <a:t>Informació i tràmits municipals </a:t>
            </a:r>
            <a:endParaRPr b="0" lang="ca-ES" sz="1800" spc="-1" strike="noStrike">
              <a:latin typeface="Arial"/>
            </a:endParaRPr>
          </a:p>
        </p:txBody>
      </p:sp>
      <p:sp>
        <p:nvSpPr>
          <p:cNvPr id="604" name="CustomShape 10"/>
          <p:cNvSpPr/>
          <p:nvPr/>
        </p:nvSpPr>
        <p:spPr>
          <a:xfrm>
            <a:off x="1357920" y="2727720"/>
            <a:ext cx="3637080" cy="965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0" lang="ca-ES" sz="1400" spc="-1" strike="noStrike">
                <a:solidFill>
                  <a:srgbClr val="000000"/>
                </a:solidFill>
                <a:latin typeface="Akkurat-Light"/>
              </a:rPr>
              <a:t>Acompanyament per facilitar-te els tràmits municipals necessaris per desenvolupar una activitat econòmica a la ciutat.</a:t>
            </a:r>
            <a:endParaRPr b="0" lang="ca-ES" sz="1400" spc="-1" strike="noStrike">
              <a:latin typeface="Arial"/>
            </a:endParaRPr>
          </a:p>
        </p:txBody>
      </p:sp>
      <p:sp>
        <p:nvSpPr>
          <p:cNvPr id="605" name="CustomShape 11"/>
          <p:cNvSpPr/>
          <p:nvPr/>
        </p:nvSpPr>
        <p:spPr>
          <a:xfrm>
            <a:off x="6695280" y="2184120"/>
            <a:ext cx="355644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800" spc="-1" strike="noStrike">
                <a:solidFill>
                  <a:srgbClr val="004b72"/>
                </a:solidFill>
                <a:latin typeface="Akkurat"/>
              </a:rPr>
              <a:t>Constitució d’empreses</a:t>
            </a:r>
            <a:endParaRPr b="0" lang="ca-ES" sz="1800" spc="-1" strike="noStrike">
              <a:latin typeface="Arial"/>
            </a:endParaRPr>
          </a:p>
        </p:txBody>
      </p:sp>
      <p:sp>
        <p:nvSpPr>
          <p:cNvPr id="606" name="CustomShape 12"/>
          <p:cNvSpPr/>
          <p:nvPr/>
        </p:nvSpPr>
        <p:spPr>
          <a:xfrm>
            <a:off x="6695280" y="2727720"/>
            <a:ext cx="3637080" cy="965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0" lang="ca-ES" sz="1400" spc="-1" strike="noStrike">
                <a:solidFill>
                  <a:srgbClr val="000000"/>
                </a:solidFill>
                <a:latin typeface="Akkurat-Light"/>
              </a:rPr>
              <a:t>Suport en totes les fases i tràmits necessaris per a la constitució d'una societat mercantil i altes d'activitat empresarial.</a:t>
            </a:r>
            <a:endParaRPr b="0" lang="ca-ES" sz="1400" spc="-1" strike="noStrike">
              <a:latin typeface="Arial"/>
            </a:endParaRPr>
          </a:p>
        </p:txBody>
      </p:sp>
      <p:pic>
        <p:nvPicPr>
          <p:cNvPr id="607" name="Imagen 19" descr=""/>
          <p:cNvPicPr/>
          <p:nvPr/>
        </p:nvPicPr>
        <p:blipFill>
          <a:blip r:embed="rId1"/>
          <a:stretch/>
        </p:blipFill>
        <p:spPr>
          <a:xfrm>
            <a:off x="747360" y="2127600"/>
            <a:ext cx="466200" cy="466200"/>
          </a:xfrm>
          <a:prstGeom prst="rect">
            <a:avLst/>
          </a:prstGeom>
          <a:ln w="0">
            <a:noFill/>
          </a:ln>
        </p:spPr>
      </p:pic>
      <p:pic>
        <p:nvPicPr>
          <p:cNvPr id="608" name="Imagen 20" descr=""/>
          <p:cNvPicPr/>
          <p:nvPr/>
        </p:nvPicPr>
        <p:blipFill>
          <a:blip r:embed="rId2"/>
          <a:stretch/>
        </p:blipFill>
        <p:spPr>
          <a:xfrm>
            <a:off x="6087960" y="2127600"/>
            <a:ext cx="466200" cy="4662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9" name="Imagen 8" descr=""/>
          <p:cNvPicPr/>
          <p:nvPr/>
        </p:nvPicPr>
        <p:blipFill>
          <a:blip r:embed="rId1"/>
          <a:stretch/>
        </p:blipFill>
        <p:spPr>
          <a:xfrm>
            <a:off x="0" y="13320"/>
            <a:ext cx="12188520" cy="6857640"/>
          </a:xfrm>
          <a:prstGeom prst="rect">
            <a:avLst/>
          </a:prstGeom>
          <a:ln w="0">
            <a:noFill/>
          </a:ln>
        </p:spPr>
      </p:pic>
      <p:sp>
        <p:nvSpPr>
          <p:cNvPr id="610" name="CustomShape 1"/>
          <p:cNvSpPr/>
          <p:nvPr/>
        </p:nvSpPr>
        <p:spPr>
          <a:xfrm>
            <a:off x="1787400" y="3382560"/>
            <a:ext cx="1960920" cy="1134360"/>
          </a:xfrm>
          <a:prstGeom prst="rect">
            <a:avLst/>
          </a:prstGeom>
          <a:noFill/>
          <a:ln w="0">
            <a:noFill/>
          </a:ln>
        </p:spPr>
        <p:style>
          <a:lnRef idx="0"/>
          <a:fillRef idx="0"/>
          <a:effectRef idx="0"/>
          <a:fontRef idx="minor"/>
        </p:style>
      </p:sp>
      <p:sp>
        <p:nvSpPr>
          <p:cNvPr id="611" name="CustomShape 2"/>
          <p:cNvSpPr/>
          <p:nvPr/>
        </p:nvSpPr>
        <p:spPr>
          <a:xfrm>
            <a:off x="6888600" y="2459520"/>
            <a:ext cx="1960920" cy="655920"/>
          </a:xfrm>
          <a:prstGeom prst="rect">
            <a:avLst/>
          </a:prstGeom>
          <a:noFill/>
          <a:ln w="0">
            <a:noFill/>
          </a:ln>
        </p:spPr>
        <p:style>
          <a:lnRef idx="0"/>
          <a:fillRef idx="0"/>
          <a:effectRef idx="0"/>
          <a:fontRef idx="minor"/>
        </p:style>
      </p:sp>
      <p:pic>
        <p:nvPicPr>
          <p:cNvPr id="612" name="Imagen 1" descr="llimaBASA.png"/>
          <p:cNvPicPr/>
          <p:nvPr/>
        </p:nvPicPr>
        <p:blipFill>
          <a:blip r:embed="rId2"/>
          <a:stretch/>
        </p:blipFill>
        <p:spPr>
          <a:xfrm>
            <a:off x="8967960" y="5838480"/>
            <a:ext cx="3222360" cy="679320"/>
          </a:xfrm>
          <a:prstGeom prst="rect">
            <a:avLst/>
          </a:prstGeom>
          <a:ln w="0">
            <a:noFill/>
          </a:ln>
        </p:spPr>
      </p:pic>
      <p:sp>
        <p:nvSpPr>
          <p:cNvPr id="613" name="CustomShape 3"/>
          <p:cNvSpPr/>
          <p:nvPr/>
        </p:nvSpPr>
        <p:spPr>
          <a:xfrm>
            <a:off x="3321000" y="3727800"/>
            <a:ext cx="5549400" cy="518040"/>
          </a:xfrm>
          <a:prstGeom prst="rect">
            <a:avLst/>
          </a:prstGeom>
          <a:solidFill>
            <a:schemeClr val="bg1"/>
          </a:solidFill>
          <a:ln w="0">
            <a:noFill/>
          </a:ln>
        </p:spPr>
        <p:style>
          <a:lnRef idx="0"/>
          <a:fillRef idx="0"/>
          <a:effectRef idx="0"/>
          <a:fontRef idx="minor"/>
        </p:style>
        <p:txBody>
          <a:bodyPr anchor="ctr">
            <a:normAutofit fontScale="81000"/>
          </a:bodyPr>
          <a:p>
            <a:pPr algn="ctr">
              <a:lnSpc>
                <a:spcPct val="100000"/>
              </a:lnSpc>
            </a:pPr>
            <a:r>
              <a:rPr b="1" lang="ca-ES" sz="3300" spc="-1" strike="noStrike" u="sng">
                <a:solidFill>
                  <a:srgbClr val="0000ff"/>
                </a:solidFill>
                <a:uFillTx/>
                <a:latin typeface="AkkuratStd"/>
                <a:hlinkClick r:id="rId3"/>
              </a:rPr>
              <a:t>barcelonactiva.cat/emprenedoria</a:t>
            </a:r>
            <a:endParaRPr b="0" lang="ca-ES" sz="3300" spc="-1" strike="noStrike">
              <a:latin typeface="Arial"/>
            </a:endParaRPr>
          </a:p>
        </p:txBody>
      </p:sp>
      <p:sp>
        <p:nvSpPr>
          <p:cNvPr id="614" name="CustomShape 4"/>
          <p:cNvSpPr/>
          <p:nvPr/>
        </p:nvSpPr>
        <p:spPr>
          <a:xfrm>
            <a:off x="2699640" y="2562120"/>
            <a:ext cx="6792120" cy="1006200"/>
          </a:xfrm>
          <a:prstGeom prst="rect">
            <a:avLst/>
          </a:prstGeom>
          <a:noFill/>
          <a:ln w="0">
            <a:noFill/>
          </a:ln>
        </p:spPr>
        <p:style>
          <a:lnRef idx="0"/>
          <a:fillRef idx="0"/>
          <a:effectRef idx="0"/>
          <a:fontRef idx="minor"/>
        </p:style>
        <p:txBody>
          <a:bodyPr wrap="none">
            <a:spAutoFit/>
          </a:bodyPr>
          <a:p>
            <a:pPr algn="ctr">
              <a:lnSpc>
                <a:spcPct val="100000"/>
              </a:lnSpc>
            </a:pPr>
            <a:r>
              <a:rPr b="1" lang="ca-ES" sz="6000" spc="-1" strike="noStrike">
                <a:solidFill>
                  <a:srgbClr val="ffffff"/>
                </a:solidFill>
                <a:latin typeface="MetaBoldTurk"/>
              </a:rPr>
              <a:t>Moltes gràcies!</a:t>
            </a:r>
            <a:endParaRPr b="0" lang="ca-ES" sz="6000" spc="-1" strike="noStrike">
              <a:latin typeface="Arial"/>
            </a:endParaRPr>
          </a:p>
        </p:txBody>
      </p:sp>
      <p:sp>
        <p:nvSpPr>
          <p:cNvPr id="615" name="CustomShape 5"/>
          <p:cNvSpPr/>
          <p:nvPr/>
        </p:nvSpPr>
        <p:spPr>
          <a:xfrm rot="16200000">
            <a:off x="-3352680" y="3339720"/>
            <a:ext cx="6857640" cy="151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6" name="CustomShape 6"/>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4" name="Imagen 15" descr="Un grupo de personas en una puerta de vidrio"/>
          <p:cNvPicPr/>
          <p:nvPr/>
        </p:nvPicPr>
        <p:blipFill>
          <a:blip r:embed="rId1"/>
          <a:stretch/>
        </p:blipFill>
        <p:spPr>
          <a:xfrm>
            <a:off x="0" y="0"/>
            <a:ext cx="12191760" cy="6937560"/>
          </a:xfrm>
          <a:prstGeom prst="rect">
            <a:avLst/>
          </a:prstGeom>
          <a:ln w="0">
            <a:noFill/>
          </a:ln>
        </p:spPr>
      </p:pic>
      <p:sp>
        <p:nvSpPr>
          <p:cNvPr id="325" name="TextShape 1"/>
          <p:cNvSpPr txBox="1"/>
          <p:nvPr/>
        </p:nvSpPr>
        <p:spPr>
          <a:xfrm>
            <a:off x="255600" y="448560"/>
            <a:ext cx="4696920" cy="676080"/>
          </a:xfrm>
          <a:prstGeom prst="rect">
            <a:avLst/>
          </a:prstGeom>
          <a:noFill/>
          <a:ln w="0">
            <a:noFill/>
          </a:ln>
        </p:spPr>
        <p:txBody>
          <a:bodyPr lIns="0" rIns="0" tIns="0" bIns="0">
            <a:noAutofit/>
          </a:bodyPr>
          <a:p>
            <a:pPr>
              <a:lnSpc>
                <a:spcPct val="100000"/>
              </a:lnSpc>
            </a:pPr>
            <a:r>
              <a:rPr b="1" lang="ca-ES" sz="2400" spc="-1" strike="noStrike">
                <a:solidFill>
                  <a:srgbClr val="ffffff"/>
                </a:solidFill>
                <a:latin typeface="AkkuratStd"/>
              </a:rPr>
              <a:t>Barcelona  Activa</a:t>
            </a:r>
            <a:br/>
            <a:endParaRPr b="0" lang="ca-ES" sz="2400" spc="-1" strike="noStrike">
              <a:solidFill>
                <a:srgbClr val="000000"/>
              </a:solidFill>
              <a:latin typeface="Arial"/>
            </a:endParaRPr>
          </a:p>
        </p:txBody>
      </p:sp>
      <p:sp>
        <p:nvSpPr>
          <p:cNvPr id="326" name="TextShape 2"/>
          <p:cNvSpPr txBox="1"/>
          <p:nvPr/>
        </p:nvSpPr>
        <p:spPr>
          <a:xfrm>
            <a:off x="95400" y="3768480"/>
            <a:ext cx="2685600" cy="915840"/>
          </a:xfrm>
          <a:prstGeom prst="rect">
            <a:avLst/>
          </a:prstGeom>
          <a:noFill/>
          <a:ln w="0">
            <a:noFill/>
          </a:ln>
        </p:spPr>
        <p:txBody>
          <a:bodyPr lIns="0" rIns="0" tIns="0" bIns="0">
            <a:noAutofit/>
          </a:bodyPr>
          <a:p>
            <a:pPr algn="ctr">
              <a:lnSpc>
                <a:spcPct val="100000"/>
              </a:lnSpc>
              <a:spcBef>
                <a:spcPts val="281"/>
              </a:spcBef>
              <a:tabLst>
                <a:tab algn="l" pos="0"/>
              </a:tabLst>
            </a:pPr>
            <a:r>
              <a:rPr b="1" lang="ca-ES" sz="1400" spc="-1" strike="noStrike">
                <a:solidFill>
                  <a:srgbClr val="000000"/>
                </a:solidFill>
                <a:latin typeface="AkkuratStd"/>
              </a:rPr>
              <a:t>Acompanyem les </a:t>
            </a:r>
            <a:endParaRPr b="0" lang="ca-ES" sz="1400" spc="-1" strike="noStrike">
              <a:solidFill>
                <a:srgbClr val="000000"/>
              </a:solidFill>
              <a:latin typeface="Arial"/>
            </a:endParaRPr>
          </a:p>
          <a:p>
            <a:pPr algn="ctr">
              <a:lnSpc>
                <a:spcPct val="100000"/>
              </a:lnSpc>
              <a:spcBef>
                <a:spcPts val="281"/>
              </a:spcBef>
              <a:tabLst>
                <a:tab algn="l" pos="0"/>
              </a:tabLst>
            </a:pPr>
            <a:r>
              <a:rPr b="1" lang="ca-ES" sz="1400" spc="-1" strike="noStrike">
                <a:solidFill>
                  <a:srgbClr val="000000"/>
                </a:solidFill>
                <a:latin typeface="AkkuratStd"/>
              </a:rPr>
              <a:t>persones que cerquen feina </a:t>
            </a:r>
            <a:r>
              <a:rPr b="1" lang="ca-ES" sz="1400" spc="-1" strike="noStrike">
                <a:solidFill>
                  <a:srgbClr val="000000"/>
                </a:solidFill>
                <a:latin typeface="Akkurat-Light"/>
              </a:rPr>
              <a:t>durant tot el procés</a:t>
            </a:r>
            <a:endParaRPr b="0" lang="ca-ES" sz="1400" spc="-1" strike="noStrike">
              <a:solidFill>
                <a:srgbClr val="000000"/>
              </a:solidFill>
              <a:latin typeface="Arial"/>
            </a:endParaRPr>
          </a:p>
          <a:p>
            <a:pPr algn="ctr">
              <a:lnSpc>
                <a:spcPct val="100000"/>
              </a:lnSpc>
              <a:spcBef>
                <a:spcPts val="320"/>
              </a:spcBef>
              <a:tabLst>
                <a:tab algn="l" pos="0"/>
              </a:tabLst>
            </a:pPr>
            <a:endParaRPr b="0" lang="ca-ES" sz="1400" spc="-1" strike="noStrike">
              <a:solidFill>
                <a:srgbClr val="000000"/>
              </a:solidFill>
              <a:latin typeface="Arial"/>
            </a:endParaRPr>
          </a:p>
        </p:txBody>
      </p:sp>
      <p:sp>
        <p:nvSpPr>
          <p:cNvPr id="327" name="CustomShape 3"/>
          <p:cNvSpPr/>
          <p:nvPr/>
        </p:nvSpPr>
        <p:spPr>
          <a:xfrm>
            <a:off x="453600" y="468432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8" name="TextShape 4"/>
          <p:cNvSpPr txBox="1"/>
          <p:nvPr/>
        </p:nvSpPr>
        <p:spPr>
          <a:xfrm>
            <a:off x="621360" y="4795200"/>
            <a:ext cx="1664280" cy="189720"/>
          </a:xfrm>
          <a:prstGeom prst="rect">
            <a:avLst/>
          </a:prstGeom>
          <a:noFill/>
          <a:ln w="0">
            <a:noFill/>
          </a:ln>
        </p:spPr>
        <p:txBody>
          <a:bodyPr lIns="0" rIns="0" tIns="0" bIns="0">
            <a:noAutofit/>
          </a:bodyPr>
          <a:p>
            <a:pPr>
              <a:lnSpc>
                <a:spcPct val="100000"/>
              </a:lnSpc>
              <a:spcBef>
                <a:spcPts val="241"/>
              </a:spcBef>
              <a:tabLst>
                <a:tab algn="l" pos="0"/>
              </a:tabLst>
            </a:pPr>
            <a:r>
              <a:rPr b="1" lang="ca-ES" sz="1200" spc="-1" strike="noStrike" u="sng">
                <a:solidFill>
                  <a:srgbClr val="0000ff"/>
                </a:solidFill>
                <a:uFillTx/>
                <a:latin typeface="AkkuratStd"/>
                <a:hlinkClick r:id="rId2"/>
              </a:rPr>
              <a:t>barcelonactiva.cat/treball</a:t>
            </a:r>
            <a:endParaRPr b="0" lang="ca-ES" sz="1200" spc="-1" strike="noStrike">
              <a:solidFill>
                <a:srgbClr val="000000"/>
              </a:solidFill>
              <a:latin typeface="Arial"/>
            </a:endParaRPr>
          </a:p>
          <a:p>
            <a:pPr>
              <a:lnSpc>
                <a:spcPct val="100000"/>
              </a:lnSpc>
              <a:spcBef>
                <a:spcPts val="241"/>
              </a:spcBef>
              <a:tabLst>
                <a:tab algn="l" pos="0"/>
              </a:tabLst>
            </a:pPr>
            <a:endParaRPr b="0" lang="ca-ES" sz="1200" spc="-1" strike="noStrike">
              <a:solidFill>
                <a:srgbClr val="000000"/>
              </a:solidFill>
              <a:latin typeface="Arial"/>
            </a:endParaRPr>
          </a:p>
        </p:txBody>
      </p:sp>
      <p:grpSp>
        <p:nvGrpSpPr>
          <p:cNvPr id="329" name="Group 5"/>
          <p:cNvGrpSpPr/>
          <p:nvPr/>
        </p:nvGrpSpPr>
        <p:grpSpPr>
          <a:xfrm>
            <a:off x="545760" y="5733000"/>
            <a:ext cx="11064960" cy="676440"/>
            <a:chOff x="545760" y="5733000"/>
            <a:chExt cx="11064960" cy="676440"/>
          </a:xfrm>
        </p:grpSpPr>
        <p:sp>
          <p:nvSpPr>
            <p:cNvPr id="330" name="CustomShape 6"/>
            <p:cNvSpPr/>
            <p:nvPr/>
          </p:nvSpPr>
          <p:spPr>
            <a:xfrm>
              <a:off x="6045120" y="5733000"/>
              <a:ext cx="5565600" cy="676080"/>
            </a:xfrm>
            <a:prstGeom prst="homePlate">
              <a:avLst>
                <a:gd name="adj" fmla="val 50000"/>
              </a:avLst>
            </a:prstGeom>
            <a:solidFill>
              <a:srgbClr val="c00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1" name="CustomShape 7"/>
            <p:cNvSpPr/>
            <p:nvPr/>
          </p:nvSpPr>
          <p:spPr>
            <a:xfrm rot="10800000">
              <a:off x="545760" y="5733000"/>
              <a:ext cx="5499360" cy="676080"/>
            </a:xfrm>
            <a:prstGeom prst="homePlate">
              <a:avLst>
                <a:gd name="adj" fmla="val 50000"/>
              </a:avLst>
            </a:prstGeom>
            <a:solidFill>
              <a:srgbClr val="c00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2" name="CustomShape 8"/>
            <p:cNvSpPr/>
            <p:nvPr/>
          </p:nvSpPr>
          <p:spPr>
            <a:xfrm>
              <a:off x="3491640" y="5931000"/>
              <a:ext cx="5217120" cy="345600"/>
            </a:xfrm>
            <a:prstGeom prst="rect">
              <a:avLst/>
            </a:prstGeom>
            <a:solidFill>
              <a:srgbClr val="c00000"/>
            </a:solidFill>
            <a:ln w="0">
              <a:noFill/>
            </a:ln>
          </p:spPr>
          <p:style>
            <a:lnRef idx="0"/>
            <a:fillRef idx="0"/>
            <a:effectRef idx="0"/>
            <a:fontRef idx="minor"/>
          </p:style>
          <p:txBody>
            <a:bodyPr lIns="0" rIns="0" tIns="0" bIns="0">
              <a:noAutofit/>
            </a:bodyPr>
            <a:p>
              <a:pPr algn="ctr">
                <a:lnSpc>
                  <a:spcPct val="100000"/>
                </a:lnSpc>
              </a:pPr>
              <a:r>
                <a:rPr b="1" lang="ca-ES" sz="1800" spc="-1" strike="noStrike">
                  <a:solidFill>
                    <a:srgbClr val="ffffff"/>
                  </a:solidFill>
                  <a:latin typeface="AkkuratStd"/>
                </a:rPr>
                <a:t>PROXIMITAT, INNOVACIÓ I IGUALTAT</a:t>
              </a:r>
              <a:endParaRPr b="0" lang="ca-ES" sz="1800" spc="-1" strike="noStrike">
                <a:latin typeface="Arial"/>
              </a:endParaRPr>
            </a:p>
          </p:txBody>
        </p:sp>
      </p:grpSp>
      <p:sp>
        <p:nvSpPr>
          <p:cNvPr id="333" name="CustomShape 9"/>
          <p:cNvSpPr/>
          <p:nvPr/>
        </p:nvSpPr>
        <p:spPr>
          <a:xfrm>
            <a:off x="3234960" y="3749400"/>
            <a:ext cx="268560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ca-ES" sz="1400" spc="-1" strike="noStrike">
                <a:solidFill>
                  <a:srgbClr val="000000"/>
                </a:solidFill>
                <a:latin typeface="AkkuratStd"/>
              </a:rPr>
              <a:t>Donem suport a les persones emprenedores </a:t>
            </a:r>
            <a:r>
              <a:rPr b="0" lang="ca-ES" sz="1400" spc="-1" strike="noStrike">
                <a:solidFill>
                  <a:srgbClr val="000000"/>
                </a:solidFill>
                <a:latin typeface="AkkuratStd"/>
              </a:rPr>
              <a:t>per fer realitat la seva idea de negoci</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334" name="CustomShape 10"/>
          <p:cNvSpPr/>
          <p:nvPr/>
        </p:nvSpPr>
        <p:spPr>
          <a:xfrm>
            <a:off x="3593520" y="466560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5" name="CustomShape 11"/>
          <p:cNvSpPr/>
          <p:nvPr/>
        </p:nvSpPr>
        <p:spPr>
          <a:xfrm>
            <a:off x="3634920" y="4776480"/>
            <a:ext cx="1886040" cy="346680"/>
          </a:xfrm>
          <a:prstGeom prst="rect">
            <a:avLst/>
          </a:prstGeom>
          <a:noFill/>
          <a:ln w="0">
            <a:noFill/>
          </a:ln>
        </p:spPr>
        <p:style>
          <a:lnRef idx="0"/>
          <a:fillRef idx="0"/>
          <a:effectRef idx="0"/>
          <a:fontRef idx="minor"/>
        </p:style>
        <p:txBody>
          <a:bodyPr lIns="0" rIns="0" tIns="0" bIns="0">
            <a:spAutoFit/>
          </a:bodyPr>
          <a:p>
            <a:pPr>
              <a:lnSpc>
                <a:spcPct val="100000"/>
              </a:lnSpc>
              <a:spcBef>
                <a:spcPts val="210"/>
              </a:spcBef>
              <a:tabLst>
                <a:tab algn="l" pos="0"/>
              </a:tabLst>
            </a:pPr>
            <a:r>
              <a:rPr b="1" lang="ca-ES" sz="1050" spc="-1" strike="noStrike" u="sng">
                <a:solidFill>
                  <a:srgbClr val="0000ff"/>
                </a:solidFill>
                <a:uFillTx/>
                <a:latin typeface="AkkuratStd"/>
                <a:hlinkClick r:id="rId3"/>
              </a:rPr>
              <a:t>barcelonactiva.cat/emprenedoria</a:t>
            </a:r>
            <a:endParaRPr b="0" lang="ca-ES" sz="1050" spc="-1" strike="noStrike">
              <a:latin typeface="Arial"/>
            </a:endParaRPr>
          </a:p>
          <a:p>
            <a:pPr>
              <a:lnSpc>
                <a:spcPct val="100000"/>
              </a:lnSpc>
              <a:spcBef>
                <a:spcPts val="210"/>
              </a:spcBef>
              <a:tabLst>
                <a:tab algn="l" pos="0"/>
              </a:tabLst>
            </a:pPr>
            <a:endParaRPr b="0" lang="ca-ES" sz="1050" spc="-1" strike="noStrike">
              <a:latin typeface="Arial"/>
            </a:endParaRPr>
          </a:p>
        </p:txBody>
      </p:sp>
      <p:sp>
        <p:nvSpPr>
          <p:cNvPr id="336" name="CustomShape 12"/>
          <p:cNvSpPr/>
          <p:nvPr/>
        </p:nvSpPr>
        <p:spPr>
          <a:xfrm>
            <a:off x="6186240" y="3749400"/>
            <a:ext cx="268560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ca-ES" sz="1400" spc="-1" strike="noStrike">
                <a:solidFill>
                  <a:srgbClr val="000000"/>
                </a:solidFill>
                <a:latin typeface="AkkuratStd"/>
              </a:rPr>
              <a:t>Ajudem les empreses </a:t>
            </a:r>
            <a:endParaRPr b="0" lang="ca-ES" sz="1400" spc="-1" strike="noStrike">
              <a:latin typeface="Arial"/>
            </a:endParaRPr>
          </a:p>
          <a:p>
            <a:pPr algn="ctr">
              <a:lnSpc>
                <a:spcPct val="100000"/>
              </a:lnSpc>
              <a:spcBef>
                <a:spcPts val="281"/>
              </a:spcBef>
              <a:tabLst>
                <a:tab algn="l" pos="0"/>
              </a:tabLst>
            </a:pPr>
            <a:r>
              <a:rPr b="1" lang="ca-ES" sz="1400" spc="-1" strike="noStrike">
                <a:solidFill>
                  <a:srgbClr val="000000"/>
                </a:solidFill>
                <a:latin typeface="AkkuratStd"/>
              </a:rPr>
              <a:t>i organitzacions </a:t>
            </a:r>
            <a:r>
              <a:rPr b="0" lang="ca-ES" sz="1400" spc="-1" strike="noStrike">
                <a:solidFill>
                  <a:srgbClr val="000000"/>
                </a:solidFill>
                <a:latin typeface="AkkuratStd"/>
              </a:rPr>
              <a:t>a  impulsar la seva activitat</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337" name="CustomShape 13"/>
          <p:cNvSpPr/>
          <p:nvPr/>
        </p:nvSpPr>
        <p:spPr>
          <a:xfrm>
            <a:off x="6544440" y="466560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8" name="CustomShape 14"/>
          <p:cNvSpPr/>
          <p:nvPr/>
        </p:nvSpPr>
        <p:spPr>
          <a:xfrm>
            <a:off x="6670800" y="4764600"/>
            <a:ext cx="1886040" cy="562680"/>
          </a:xfrm>
          <a:prstGeom prst="rect">
            <a:avLst/>
          </a:prstGeom>
          <a:noFill/>
          <a:ln w="0">
            <a:noFill/>
          </a:ln>
        </p:spPr>
        <p:style>
          <a:lnRef idx="0"/>
          <a:fillRef idx="0"/>
          <a:effectRef idx="0"/>
          <a:fontRef idx="minor"/>
        </p:style>
        <p:txBody>
          <a:bodyPr lIns="0" rIns="0" tIns="0" bIns="0">
            <a:spAutoFit/>
          </a:bodyPr>
          <a:p>
            <a:pPr>
              <a:lnSpc>
                <a:spcPct val="100000"/>
              </a:lnSpc>
              <a:spcBef>
                <a:spcPts val="241"/>
              </a:spcBef>
              <a:tabLst>
                <a:tab algn="l" pos="0"/>
              </a:tabLst>
            </a:pPr>
            <a:r>
              <a:rPr b="1" lang="ca-ES" sz="1100" spc="-1" strike="noStrike" u="sng">
                <a:solidFill>
                  <a:srgbClr val="0000ff"/>
                </a:solidFill>
                <a:uFillTx/>
                <a:latin typeface="AkkuratStd"/>
                <a:hlinkClick r:id="rId4"/>
              </a:rPr>
              <a:t>barcelonactiva</a:t>
            </a:r>
            <a:r>
              <a:rPr b="1" lang="ca-ES" sz="1200" spc="-1" strike="noStrike" u="sng">
                <a:solidFill>
                  <a:srgbClr val="0000ff"/>
                </a:solidFill>
                <a:uFillTx/>
                <a:latin typeface="AkkuratStd"/>
                <a:hlinkClick r:id="rId5"/>
              </a:rPr>
              <a:t>.cat/empreses</a:t>
            </a:r>
            <a:endParaRPr b="0" lang="ca-ES" sz="1200" spc="-1" strike="noStrike">
              <a:latin typeface="Arial"/>
            </a:endParaRPr>
          </a:p>
          <a:p>
            <a:pPr>
              <a:lnSpc>
                <a:spcPct val="100000"/>
              </a:lnSpc>
              <a:spcBef>
                <a:spcPts val="241"/>
              </a:spcBef>
              <a:tabLst>
                <a:tab algn="l" pos="0"/>
              </a:tabLst>
            </a:pPr>
            <a:endParaRPr b="0" lang="ca-ES" sz="1200" spc="-1" strike="noStrike">
              <a:latin typeface="Arial"/>
            </a:endParaRPr>
          </a:p>
        </p:txBody>
      </p:sp>
      <p:sp>
        <p:nvSpPr>
          <p:cNvPr id="339" name="CustomShape 15"/>
          <p:cNvSpPr/>
          <p:nvPr/>
        </p:nvSpPr>
        <p:spPr>
          <a:xfrm>
            <a:off x="9478800" y="3692880"/>
            <a:ext cx="2666520" cy="915840"/>
          </a:xfrm>
          <a:prstGeom prst="rect">
            <a:avLst/>
          </a:prstGeom>
          <a:noFill/>
          <a:ln w="0">
            <a:noFill/>
          </a:ln>
        </p:spPr>
        <p:style>
          <a:lnRef idx="0"/>
          <a:fillRef idx="0"/>
          <a:effectRef idx="0"/>
          <a:fontRef idx="minor"/>
        </p:style>
        <p:txBody>
          <a:bodyPr lIns="0" rIns="0" tIns="0" bIns="0">
            <a:noAutofit/>
          </a:bodyPr>
          <a:p>
            <a:pPr algn="ctr">
              <a:lnSpc>
                <a:spcPct val="100000"/>
              </a:lnSpc>
              <a:spcBef>
                <a:spcPts val="281"/>
              </a:spcBef>
              <a:tabLst>
                <a:tab algn="l" pos="0"/>
              </a:tabLst>
            </a:pPr>
            <a:r>
              <a:rPr b="1" lang="ca-ES" sz="1400" spc="-1" strike="noStrike">
                <a:solidFill>
                  <a:srgbClr val="000000"/>
                </a:solidFill>
                <a:latin typeface="AkkuratStd"/>
              </a:rPr>
              <a:t>Oferim formació </a:t>
            </a:r>
            <a:r>
              <a:rPr b="0" lang="ca-ES" sz="1400" spc="-1" strike="noStrike">
                <a:solidFill>
                  <a:srgbClr val="000000"/>
                </a:solidFill>
                <a:latin typeface="AkkuratStd"/>
              </a:rPr>
              <a:t>a les </a:t>
            </a:r>
            <a:endParaRPr b="0" lang="ca-ES" sz="1400" spc="-1" strike="noStrike">
              <a:latin typeface="Arial"/>
            </a:endParaRPr>
          </a:p>
          <a:p>
            <a:pPr algn="ctr">
              <a:lnSpc>
                <a:spcPct val="100000"/>
              </a:lnSpc>
              <a:spcBef>
                <a:spcPts val="281"/>
              </a:spcBef>
              <a:tabLst>
                <a:tab algn="l" pos="0"/>
              </a:tabLst>
            </a:pPr>
            <a:r>
              <a:rPr b="0" lang="ca-ES" sz="1400" spc="-1" strike="noStrike">
                <a:solidFill>
                  <a:srgbClr val="000000"/>
                </a:solidFill>
                <a:latin typeface="AkkuratStd"/>
              </a:rPr>
              <a:t>persones que cerquen  feina, emprenedores i professionals</a:t>
            </a:r>
            <a:endParaRPr b="0" lang="ca-ES" sz="1400" spc="-1" strike="noStrike">
              <a:latin typeface="Arial"/>
            </a:endParaRPr>
          </a:p>
          <a:p>
            <a:pPr algn="ctr">
              <a:lnSpc>
                <a:spcPct val="100000"/>
              </a:lnSpc>
              <a:spcBef>
                <a:spcPts val="320"/>
              </a:spcBef>
              <a:tabLst>
                <a:tab algn="l" pos="0"/>
              </a:tabLst>
            </a:pPr>
            <a:endParaRPr b="0" lang="ca-ES" sz="1400" spc="-1" strike="noStrike">
              <a:latin typeface="Arial"/>
            </a:endParaRPr>
          </a:p>
        </p:txBody>
      </p:sp>
      <p:sp>
        <p:nvSpPr>
          <p:cNvPr id="340" name="CustomShape 16"/>
          <p:cNvSpPr/>
          <p:nvPr/>
        </p:nvSpPr>
        <p:spPr>
          <a:xfrm>
            <a:off x="9853920" y="4684320"/>
            <a:ext cx="1968840" cy="406080"/>
          </a:xfrm>
          <a:prstGeom prst="flowChartAlternateProcess">
            <a:avLst/>
          </a:prstGeom>
          <a:solidFill>
            <a:schemeClr val="bg1"/>
          </a:solidFill>
          <a:ln>
            <a:solidFill>
              <a:schemeClr val="bg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1" name="CustomShape 17"/>
          <p:cNvSpPr/>
          <p:nvPr/>
        </p:nvSpPr>
        <p:spPr>
          <a:xfrm>
            <a:off x="10021680" y="4795200"/>
            <a:ext cx="1664280" cy="520920"/>
          </a:xfrm>
          <a:prstGeom prst="rect">
            <a:avLst/>
          </a:prstGeom>
          <a:noFill/>
          <a:ln w="0">
            <a:noFill/>
          </a:ln>
        </p:spPr>
        <p:style>
          <a:lnRef idx="0"/>
          <a:fillRef idx="0"/>
          <a:effectRef idx="0"/>
          <a:fontRef idx="minor"/>
        </p:style>
        <p:txBody>
          <a:bodyPr lIns="0" rIns="0" tIns="0" bIns="0">
            <a:spAutoFit/>
          </a:bodyPr>
          <a:p>
            <a:pPr>
              <a:lnSpc>
                <a:spcPct val="100000"/>
              </a:lnSpc>
              <a:spcBef>
                <a:spcPts val="221"/>
              </a:spcBef>
              <a:tabLst>
                <a:tab algn="l" pos="0"/>
              </a:tabLst>
            </a:pPr>
            <a:r>
              <a:rPr b="1" lang="ca-ES" sz="1100" spc="-1" strike="noStrike" u="sng">
                <a:solidFill>
                  <a:srgbClr val="0000ff"/>
                </a:solidFill>
                <a:uFillTx/>
                <a:latin typeface="AkkuratStd"/>
                <a:hlinkClick r:id="rId6"/>
              </a:rPr>
              <a:t>barcelonactiva.cat/</a:t>
            </a:r>
            <a:r>
              <a:rPr b="1" lang="ca-ES" sz="1100" spc="-1" strike="noStrike" u="sng">
                <a:solidFill>
                  <a:srgbClr val="0000ff"/>
                </a:solidFill>
                <a:uFillTx/>
                <a:latin typeface="AkkuratStd"/>
                <a:hlinkClick r:id="rId7"/>
              </a:rPr>
              <a:t>formacio</a:t>
            </a:r>
            <a:endParaRPr b="0" lang="ca-ES" sz="1100" spc="-1" strike="noStrike">
              <a:latin typeface="Arial"/>
            </a:endParaRPr>
          </a:p>
          <a:p>
            <a:pPr>
              <a:lnSpc>
                <a:spcPct val="100000"/>
              </a:lnSpc>
              <a:spcBef>
                <a:spcPts val="210"/>
              </a:spcBef>
              <a:tabLst>
                <a:tab algn="l" pos="0"/>
              </a:tabLst>
            </a:pPr>
            <a:endParaRPr b="0" lang="ca-ES" sz="11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42">
                                  <p:stCondLst>
                                    <p:cond delay="0"/>
                                  </p:stCondLst>
                                  <p:childTnLst>
                                    <p:set>
                                      <p:cBhvr>
                                        <p:cTn id="6" dur="1" fill="hold">
                                          <p:stCondLst>
                                            <p:cond delay="0"/>
                                          </p:stCondLst>
                                        </p:cTn>
                                        <p:tgtEl>
                                          <p:spTgt spid="329"/>
                                        </p:tgtEl>
                                        <p:attrNameLst>
                                          <p:attrName>style.visibility</p:attrName>
                                        </p:attrNameLst>
                                      </p:cBhvr>
                                      <p:to>
                                        <p:strVal val="visible"/>
                                      </p:to>
                                    </p:set>
                                    <p:animEffect filter="fade" transition="in">
                                      <p:cBhvr additive="repl">
                                        <p:cTn id="7" dur="2000"/>
                                        <p:tgtEl>
                                          <p:spTgt spid="329"/>
                                        </p:tgtEl>
                                      </p:cBhvr>
                                    </p:animEffect>
                                    <p:anim calcmode="lin" valueType="num">
                                      <p:cBhvr additive="repl">
                                        <p:cTn id="8" dur="2000" fill="hold"/>
                                        <p:tgtEl>
                                          <p:spTgt spid="329"/>
                                        </p:tgtEl>
                                        <p:attrNameLst>
                                          <p:attrName>ppt_x</p:attrName>
                                        </p:attrNameLst>
                                      </p:cBhvr>
                                      <p:tavLst>
                                        <p:tav tm="0">
                                          <p:val>
                                            <p:strVal val="#ppt_x"/>
                                          </p:val>
                                        </p:tav>
                                        <p:tav tm="100000">
                                          <p:val>
                                            <p:strVal val="#ppt_x"/>
                                          </p:val>
                                        </p:tav>
                                      </p:tavLst>
                                    </p:anim>
                                    <p:anim calcmode="lin" valueType="num">
                                      <p:cBhvr additive="repl">
                                        <p:cTn id="9" dur="2000" fill="hold"/>
                                        <p:tgtEl>
                                          <p:spTgt spid="3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8877960" y="3689640"/>
            <a:ext cx="1942920" cy="498240"/>
          </a:xfrm>
          <a:prstGeom prst="rect">
            <a:avLst/>
          </a:prstGeom>
          <a:solidFill>
            <a:schemeClr val="bg1"/>
          </a:solidFill>
          <a:ln w="0">
            <a:noFill/>
          </a:ln>
        </p:spPr>
        <p:style>
          <a:lnRef idx="0"/>
          <a:fillRef idx="0"/>
          <a:effectRef idx="0"/>
          <a:fontRef idx="minor"/>
        </p:style>
      </p:sp>
      <p:sp>
        <p:nvSpPr>
          <p:cNvPr id="343" name="CustomShape 2"/>
          <p:cNvSpPr/>
          <p:nvPr/>
        </p:nvSpPr>
        <p:spPr>
          <a:xfrm>
            <a:off x="6108120" y="3719160"/>
            <a:ext cx="1942920" cy="498240"/>
          </a:xfrm>
          <a:prstGeom prst="rect">
            <a:avLst/>
          </a:prstGeom>
          <a:solidFill>
            <a:schemeClr val="bg1"/>
          </a:solidFill>
          <a:ln w="0">
            <a:noFill/>
          </a:ln>
        </p:spPr>
        <p:style>
          <a:lnRef idx="0"/>
          <a:fillRef idx="0"/>
          <a:effectRef idx="0"/>
          <a:fontRef idx="minor"/>
        </p:style>
      </p:sp>
      <p:sp>
        <p:nvSpPr>
          <p:cNvPr id="344" name="CustomShape 3"/>
          <p:cNvSpPr/>
          <p:nvPr/>
        </p:nvSpPr>
        <p:spPr>
          <a:xfrm>
            <a:off x="3520800" y="3719160"/>
            <a:ext cx="1942920" cy="498240"/>
          </a:xfrm>
          <a:prstGeom prst="rect">
            <a:avLst/>
          </a:prstGeom>
          <a:solidFill>
            <a:schemeClr val="bg1"/>
          </a:solidFill>
          <a:ln w="0">
            <a:noFill/>
          </a:ln>
        </p:spPr>
        <p:style>
          <a:lnRef idx="0"/>
          <a:fillRef idx="0"/>
          <a:effectRef idx="0"/>
          <a:fontRef idx="minor"/>
        </p:style>
      </p:sp>
      <p:sp>
        <p:nvSpPr>
          <p:cNvPr id="345" name="TextShape 4"/>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ffffff"/>
                </a:solidFill>
                <a:highlight>
                  <a:srgbClr val="000000"/>
                </a:highlight>
                <a:latin typeface="AkkuratStd"/>
              </a:rPr>
              <a:t>	</a:t>
            </a:r>
            <a:r>
              <a:rPr b="1" lang="ca-ES" sz="3600" spc="-1" strike="noStrike">
                <a:solidFill>
                  <a:srgbClr val="ffffff"/>
                </a:solidFill>
                <a:highlight>
                  <a:srgbClr val="000000"/>
                </a:highlight>
                <a:latin typeface="AkkuratStd"/>
              </a:rPr>
              <a:t>Nivells de maduració d’un projecte</a:t>
            </a: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346" name="CustomShape 5"/>
          <p:cNvSpPr/>
          <p:nvPr/>
        </p:nvSpPr>
        <p:spPr>
          <a:xfrm>
            <a:off x="995760" y="3683880"/>
            <a:ext cx="1942920" cy="498240"/>
          </a:xfrm>
          <a:prstGeom prst="rect">
            <a:avLst/>
          </a:prstGeom>
          <a:solidFill>
            <a:schemeClr val="bg1"/>
          </a:solidFill>
          <a:ln w="0">
            <a:noFill/>
          </a:ln>
        </p:spPr>
        <p:style>
          <a:lnRef idx="0"/>
          <a:fillRef idx="0"/>
          <a:effectRef idx="0"/>
          <a:fontRef idx="minor"/>
        </p:style>
      </p:sp>
      <p:sp>
        <p:nvSpPr>
          <p:cNvPr id="347" name="CustomShape 6"/>
          <p:cNvSpPr/>
          <p:nvPr/>
        </p:nvSpPr>
        <p:spPr>
          <a:xfrm>
            <a:off x="0" y="6791400"/>
            <a:ext cx="12191760" cy="6624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8" name="CustomShape 7"/>
          <p:cNvSpPr/>
          <p:nvPr/>
        </p:nvSpPr>
        <p:spPr>
          <a:xfrm rot="16200000">
            <a:off x="-3400200" y="3333960"/>
            <a:ext cx="6924240" cy="12348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9" name="CustomShape 8"/>
          <p:cNvSpPr/>
          <p:nvPr/>
        </p:nvSpPr>
        <p:spPr>
          <a:xfrm>
            <a:off x="535320" y="1252800"/>
            <a:ext cx="6626520" cy="47664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ca-ES" sz="1600" spc="-1" strike="noStrike">
                <a:solidFill>
                  <a:srgbClr val="ffffff"/>
                </a:solidFill>
                <a:latin typeface="AkkuratStd"/>
              </a:rPr>
              <a:t>En quin estadi em trobo i com avançar en el meu projecte</a:t>
            </a:r>
            <a:endParaRPr b="0" lang="ca-ES" sz="1600" spc="-1" strike="noStrike">
              <a:latin typeface="Arial"/>
            </a:endParaRPr>
          </a:p>
        </p:txBody>
      </p:sp>
      <p:sp>
        <p:nvSpPr>
          <p:cNvPr id="350" name="CustomShape 9"/>
          <p:cNvSpPr/>
          <p:nvPr/>
        </p:nvSpPr>
        <p:spPr>
          <a:xfrm>
            <a:off x="381060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51" name="CustomShape 10"/>
          <p:cNvSpPr/>
          <p:nvPr/>
        </p:nvSpPr>
        <p:spPr>
          <a:xfrm>
            <a:off x="639936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52" name="CustomShape 11"/>
          <p:cNvSpPr/>
          <p:nvPr/>
        </p:nvSpPr>
        <p:spPr>
          <a:xfrm>
            <a:off x="897516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53" name="CustomShape 12"/>
          <p:cNvSpPr/>
          <p:nvPr/>
        </p:nvSpPr>
        <p:spPr>
          <a:xfrm>
            <a:off x="63324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400" spc="-1" strike="noStrike">
                <a:solidFill>
                  <a:srgbClr val="004b72"/>
                </a:solidFill>
                <a:latin typeface="AkkuratStd"/>
              </a:rPr>
              <a:t>1. Ideació</a:t>
            </a:r>
            <a:endParaRPr b="0" lang="ca-ES" sz="2400" spc="-1" strike="noStrike">
              <a:latin typeface="Arial"/>
            </a:endParaRPr>
          </a:p>
        </p:txBody>
      </p:sp>
      <p:sp>
        <p:nvSpPr>
          <p:cNvPr id="354" name="CustomShape 13"/>
          <p:cNvSpPr/>
          <p:nvPr/>
        </p:nvSpPr>
        <p:spPr>
          <a:xfrm>
            <a:off x="32115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2. Modelització</a:t>
            </a:r>
            <a:endParaRPr b="0" lang="ca-ES" sz="2000" spc="-1" strike="noStrike">
              <a:latin typeface="Arial"/>
            </a:endParaRPr>
          </a:p>
        </p:txBody>
      </p:sp>
      <p:sp>
        <p:nvSpPr>
          <p:cNvPr id="355" name="CustomShape 14"/>
          <p:cNvSpPr/>
          <p:nvPr/>
        </p:nvSpPr>
        <p:spPr>
          <a:xfrm>
            <a:off x="57909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3. Planificació</a:t>
            </a:r>
            <a:endParaRPr b="0" lang="ca-ES" sz="2000" spc="-1" strike="noStrike">
              <a:latin typeface="Arial"/>
            </a:endParaRPr>
          </a:p>
        </p:txBody>
      </p:sp>
      <p:sp>
        <p:nvSpPr>
          <p:cNvPr id="356" name="CustomShape 15"/>
          <p:cNvSpPr/>
          <p:nvPr/>
        </p:nvSpPr>
        <p:spPr>
          <a:xfrm>
            <a:off x="8368560" y="3635640"/>
            <a:ext cx="2577240" cy="59508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1" lang="ca-ES" sz="2000" spc="-1" strike="noStrike">
                <a:solidFill>
                  <a:srgbClr val="004b72"/>
                </a:solidFill>
                <a:latin typeface="AkkuratStd"/>
              </a:rPr>
              <a:t>4. Execució</a:t>
            </a:r>
            <a:endParaRPr b="0" lang="ca-ES" sz="2000" spc="-1" strike="noStrike">
              <a:latin typeface="Arial"/>
            </a:endParaRPr>
          </a:p>
        </p:txBody>
      </p:sp>
      <p:pic>
        <p:nvPicPr>
          <p:cNvPr id="357" name="Imagen 14" descr=""/>
          <p:cNvPicPr/>
          <p:nvPr/>
        </p:nvPicPr>
        <p:blipFill>
          <a:blip r:embed="rId1"/>
          <a:stretch/>
        </p:blipFill>
        <p:spPr>
          <a:xfrm>
            <a:off x="4096080" y="2399040"/>
            <a:ext cx="808200" cy="808200"/>
          </a:xfrm>
          <a:prstGeom prst="rect">
            <a:avLst/>
          </a:prstGeom>
          <a:ln w="0">
            <a:noFill/>
          </a:ln>
        </p:spPr>
      </p:pic>
      <p:pic>
        <p:nvPicPr>
          <p:cNvPr id="358" name="Imagen 15" descr=""/>
          <p:cNvPicPr/>
          <p:nvPr/>
        </p:nvPicPr>
        <p:blipFill>
          <a:blip r:embed="rId2"/>
          <a:stretch/>
        </p:blipFill>
        <p:spPr>
          <a:xfrm>
            <a:off x="6765840" y="2399040"/>
            <a:ext cx="808200" cy="808200"/>
          </a:xfrm>
          <a:prstGeom prst="rect">
            <a:avLst/>
          </a:prstGeom>
          <a:ln w="0">
            <a:noFill/>
          </a:ln>
        </p:spPr>
      </p:pic>
      <p:pic>
        <p:nvPicPr>
          <p:cNvPr id="359" name="Imagen 17" descr=""/>
          <p:cNvPicPr/>
          <p:nvPr/>
        </p:nvPicPr>
        <p:blipFill>
          <a:blip r:embed="rId3"/>
          <a:stretch/>
        </p:blipFill>
        <p:spPr>
          <a:xfrm>
            <a:off x="9254160" y="2399040"/>
            <a:ext cx="808200" cy="808200"/>
          </a:xfrm>
          <a:prstGeom prst="rect">
            <a:avLst/>
          </a:prstGeom>
          <a:ln w="0">
            <a:noFill/>
          </a:ln>
        </p:spPr>
      </p:pic>
      <p:sp>
        <p:nvSpPr>
          <p:cNvPr id="360" name="CustomShape 16"/>
          <p:cNvSpPr/>
          <p:nvPr/>
        </p:nvSpPr>
        <p:spPr>
          <a:xfrm>
            <a:off x="1257840" y="2124360"/>
            <a:ext cx="1363320" cy="1363320"/>
          </a:xfrm>
          <a:prstGeom prst="ellipse">
            <a:avLst/>
          </a:prstGeom>
          <a:solidFill>
            <a:srgbClr val="ffc00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61" name="Imagen 20" descr=""/>
          <p:cNvPicPr/>
          <p:nvPr/>
        </p:nvPicPr>
        <p:blipFill>
          <a:blip r:embed="rId4"/>
          <a:stretch/>
        </p:blipFill>
        <p:spPr>
          <a:xfrm>
            <a:off x="1534320" y="2391840"/>
            <a:ext cx="815400" cy="815400"/>
          </a:xfrm>
          <a:prstGeom prst="rect">
            <a:avLst/>
          </a:prstGeom>
          <a:ln w="0">
            <a:noFill/>
          </a:ln>
        </p:spPr>
      </p:pic>
      <p:sp>
        <p:nvSpPr>
          <p:cNvPr id="362" name="CustomShape 17"/>
          <p:cNvSpPr/>
          <p:nvPr/>
        </p:nvSpPr>
        <p:spPr>
          <a:xfrm>
            <a:off x="3010680" y="2657520"/>
            <a:ext cx="39600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3" name="CustomShape 18"/>
          <p:cNvSpPr/>
          <p:nvPr/>
        </p:nvSpPr>
        <p:spPr>
          <a:xfrm>
            <a:off x="5596560" y="2657520"/>
            <a:ext cx="39924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4" name="CustomShape 19"/>
          <p:cNvSpPr/>
          <p:nvPr/>
        </p:nvSpPr>
        <p:spPr>
          <a:xfrm>
            <a:off x="8166960" y="2657520"/>
            <a:ext cx="402480" cy="332280"/>
          </a:xfrm>
          <a:prstGeom prst="rightArrow">
            <a:avLst>
              <a:gd name="adj1" fmla="val 50000"/>
              <a:gd name="adj2" fmla="val 50000"/>
            </a:avLst>
          </a:prstGeom>
          <a:solidFill>
            <a:schemeClr val="bg1">
              <a:lumMod val="8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65" name="Imagen 27" descr=""/>
          <p:cNvPicPr/>
          <p:nvPr/>
        </p:nvPicPr>
        <p:blipFill>
          <a:blip r:embed="rId5"/>
          <a:stretch/>
        </p:blipFill>
        <p:spPr>
          <a:xfrm>
            <a:off x="123840" y="4433760"/>
            <a:ext cx="11982600" cy="2390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3408480" y="8409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1. Ideació</a:t>
            </a:r>
            <a:br/>
            <a:endParaRPr b="0" lang="ca-ES" sz="3600" spc="-1" strike="noStrike">
              <a:solidFill>
                <a:srgbClr val="000000"/>
              </a:solidFill>
              <a:latin typeface="Arial"/>
            </a:endParaRPr>
          </a:p>
        </p:txBody>
      </p:sp>
      <p:sp>
        <p:nvSpPr>
          <p:cNvPr id="367" name="TextShape 2"/>
          <p:cNvSpPr txBox="1"/>
          <p:nvPr/>
        </p:nvSpPr>
        <p:spPr>
          <a:xfrm>
            <a:off x="3848400" y="2203560"/>
            <a:ext cx="5123880" cy="2289600"/>
          </a:xfrm>
          <a:prstGeom prst="rect">
            <a:avLst/>
          </a:prstGeom>
          <a:noFill/>
          <a:ln w="0">
            <a:noFill/>
          </a:ln>
        </p:spPr>
        <p:txBody>
          <a:bodyPr lIns="0" rIns="0" tIns="0" bIns="0">
            <a:noAutofit/>
          </a:bodyPr>
          <a:p>
            <a:pPr marL="285840" indent="-285480">
              <a:lnSpc>
                <a:spcPct val="100000"/>
              </a:lnSpc>
              <a:spcBef>
                <a:spcPts val="320"/>
              </a:spcBef>
              <a:spcAft>
                <a:spcPts val="1199"/>
              </a:spcAft>
              <a:buClr>
                <a:srgbClr val="000000"/>
              </a:buClr>
              <a:buFont typeface="Arial"/>
              <a:buChar char="•"/>
            </a:pPr>
            <a:r>
              <a:rPr b="0" lang="ca-ES" sz="1600" spc="-1" strike="noStrike">
                <a:solidFill>
                  <a:srgbClr val="000000"/>
                </a:solidFill>
                <a:latin typeface="Akkurat-Light"/>
              </a:rPr>
              <a:t>Encara no tinc una idea de negoci</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ca-ES" sz="1600" spc="-1" strike="noStrike">
                <a:solidFill>
                  <a:srgbClr val="000000"/>
                </a:solidFill>
                <a:latin typeface="Akkurat-Light"/>
              </a:rPr>
              <a:t>En tinc vàries i no sé quina és millor</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ca-ES" sz="1600" spc="-1" strike="noStrike">
                <a:solidFill>
                  <a:srgbClr val="000000"/>
                </a:solidFill>
                <a:latin typeface="Akkurat-Light"/>
              </a:rPr>
              <a:t>Estic buscant a més persones per emprendre</a:t>
            </a:r>
            <a:endParaRPr b="0" lang="ca-ES" sz="1600" spc="-1" strike="noStrike">
              <a:solidFill>
                <a:srgbClr val="000000"/>
              </a:solidFill>
              <a:latin typeface="Arial"/>
            </a:endParaRPr>
          </a:p>
          <a:p>
            <a:pPr marL="285840" indent="-285480">
              <a:lnSpc>
                <a:spcPct val="100000"/>
              </a:lnSpc>
              <a:spcBef>
                <a:spcPts val="320"/>
              </a:spcBef>
              <a:spcAft>
                <a:spcPts val="1199"/>
              </a:spcAft>
              <a:buClr>
                <a:srgbClr val="000000"/>
              </a:buClr>
              <a:buFont typeface="Arial"/>
              <a:buChar char="•"/>
            </a:pPr>
            <a:r>
              <a:rPr b="0" lang="ca-ES" sz="1600" spc="-1" strike="noStrike">
                <a:solidFill>
                  <a:srgbClr val="000000"/>
                </a:solidFill>
                <a:latin typeface="Akkurat-Light"/>
              </a:rPr>
              <a:t>Vull explorar el meu perfil emprenedor</a:t>
            </a:r>
            <a:endParaRPr b="0" lang="ca-ES" sz="1600" spc="-1" strike="noStrike">
              <a:solidFill>
                <a:srgbClr val="000000"/>
              </a:solidFill>
              <a:latin typeface="Arial"/>
            </a:endParaRPr>
          </a:p>
          <a:p>
            <a:pPr>
              <a:lnSpc>
                <a:spcPct val="100000"/>
              </a:lnSpc>
              <a:spcBef>
                <a:spcPts val="320"/>
              </a:spcBef>
              <a:tabLst>
                <a:tab algn="l" pos="0"/>
              </a:tabLst>
            </a:pPr>
            <a:endParaRPr b="0" lang="ca-ES" sz="1600" spc="-1" strike="noStrike">
              <a:solidFill>
                <a:srgbClr val="000000"/>
              </a:solidFill>
              <a:latin typeface="Arial"/>
            </a:endParaRPr>
          </a:p>
        </p:txBody>
      </p:sp>
      <p:pic>
        <p:nvPicPr>
          <p:cNvPr id="368" name="Marcador de posición de imagen 6" descr=""/>
          <p:cNvPicPr/>
          <p:nvPr/>
        </p:nvPicPr>
        <p:blipFill>
          <a:blip r:embed="rId1"/>
          <a:srcRect l="0" t="3291" r="0" b="3291"/>
          <a:stretch/>
        </p:blipFill>
        <p:spPr>
          <a:xfrm>
            <a:off x="-95400" y="0"/>
            <a:ext cx="3396240" cy="6857640"/>
          </a:xfrm>
          <a:prstGeom prst="rect">
            <a:avLst/>
          </a:prstGeom>
          <a:ln w="0">
            <a:noFill/>
          </a:ln>
        </p:spPr>
      </p:pic>
      <p:sp>
        <p:nvSpPr>
          <p:cNvPr id="369" name="CustomShape 3"/>
          <p:cNvSpPr/>
          <p:nvPr/>
        </p:nvSpPr>
        <p:spPr>
          <a:xfrm>
            <a:off x="-95400" y="677232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0" name="CustomShape 4"/>
          <p:cNvSpPr/>
          <p:nvPr/>
        </p:nvSpPr>
        <p:spPr>
          <a:xfrm rot="16200000">
            <a:off x="-3581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71" name="Imagen 9" descr=""/>
          <p:cNvPicPr/>
          <p:nvPr/>
        </p:nvPicPr>
        <p:blipFill>
          <a:blip r:embed="rId2">
            <a:alphaModFix amt="50000"/>
          </a:blip>
          <a:stretch/>
        </p:blipFill>
        <p:spPr>
          <a:xfrm>
            <a:off x="9519840" y="457560"/>
            <a:ext cx="1843560" cy="1843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7480440" y="1911600"/>
            <a:ext cx="2889000" cy="436680"/>
          </a:xfrm>
          <a:prstGeom prst="rect">
            <a:avLst/>
          </a:prstGeom>
          <a:solidFill>
            <a:schemeClr val="bg1"/>
          </a:solidFill>
          <a:ln w="0">
            <a:noFill/>
          </a:ln>
        </p:spPr>
        <p:style>
          <a:lnRef idx="0"/>
          <a:fillRef idx="0"/>
          <a:effectRef idx="0"/>
          <a:fontRef idx="minor"/>
        </p:style>
      </p:sp>
      <p:sp>
        <p:nvSpPr>
          <p:cNvPr id="373" name="CustomShape 2"/>
          <p:cNvSpPr/>
          <p:nvPr/>
        </p:nvSpPr>
        <p:spPr>
          <a:xfrm>
            <a:off x="4045320" y="1911600"/>
            <a:ext cx="2889000" cy="436680"/>
          </a:xfrm>
          <a:prstGeom prst="rect">
            <a:avLst/>
          </a:prstGeom>
          <a:solidFill>
            <a:schemeClr val="bg1"/>
          </a:solidFill>
          <a:ln w="0">
            <a:noFill/>
          </a:ln>
        </p:spPr>
        <p:style>
          <a:lnRef idx="0"/>
          <a:fillRef idx="0"/>
          <a:effectRef idx="0"/>
          <a:fontRef idx="minor"/>
        </p:style>
      </p:sp>
      <p:sp>
        <p:nvSpPr>
          <p:cNvPr id="374" name="TextShape 3"/>
          <p:cNvSpPr txBox="1"/>
          <p:nvPr/>
        </p:nvSpPr>
        <p:spPr>
          <a:xfrm>
            <a:off x="0" y="-66600"/>
            <a:ext cx="12191760" cy="1796400"/>
          </a:xfrm>
          <a:prstGeom prst="rect">
            <a:avLst/>
          </a:prstGeom>
          <a:solidFill>
            <a:srgbClr val="000000"/>
          </a:solidFill>
          <a:ln w="0">
            <a:noFill/>
          </a:ln>
        </p:spPr>
        <p:txBody>
          <a:bodyPr lIns="0" rIns="0" tIns="0" bIns="0">
            <a:noAutofit/>
          </a:bodyPr>
          <a:p>
            <a:pPr>
              <a:lnSpc>
                <a:spcPct val="100000"/>
              </a:lnSpc>
            </a:pPr>
            <a:br/>
            <a:r>
              <a:rPr b="1" lang="ca-ES" sz="4400" spc="-1" strike="noStrike">
                <a:solidFill>
                  <a:srgbClr val="eab52c"/>
                </a:solidFill>
                <a:latin typeface="AkkuratStd"/>
              </a:rPr>
              <a:t>	</a:t>
            </a:r>
            <a:r>
              <a:rPr b="1" lang="ca-ES" sz="4400" spc="-1" strike="noStrike">
                <a:solidFill>
                  <a:srgbClr val="ffffff"/>
                </a:solidFill>
                <a:latin typeface="AkkuratStd"/>
              </a:rPr>
              <a:t>1. Ideació</a:t>
            </a:r>
            <a:br/>
            <a:br/>
            <a:r>
              <a:rPr b="0" lang="ca-ES" sz="4400" spc="-1" strike="noStrike">
                <a:solidFill>
                  <a:srgbClr val="ffffff"/>
                </a:solidFill>
                <a:highlight>
                  <a:srgbClr val="000000"/>
                </a:highlight>
                <a:latin typeface="Safiro SemiBold"/>
              </a:rPr>
              <a:t>    </a:t>
            </a:r>
            <a:endParaRPr b="0" lang="ca-ES" sz="4400" spc="-1" strike="noStrike">
              <a:solidFill>
                <a:srgbClr val="000000"/>
              </a:solidFill>
              <a:latin typeface="Arial"/>
            </a:endParaRPr>
          </a:p>
        </p:txBody>
      </p:sp>
      <p:sp>
        <p:nvSpPr>
          <p:cNvPr id="375" name="CustomShape 4"/>
          <p:cNvSpPr/>
          <p:nvPr/>
        </p:nvSpPr>
        <p:spPr>
          <a:xfrm>
            <a:off x="680040" y="1893600"/>
            <a:ext cx="2889000" cy="436680"/>
          </a:xfrm>
          <a:prstGeom prst="rect">
            <a:avLst/>
          </a:prstGeom>
          <a:solidFill>
            <a:schemeClr val="bg1"/>
          </a:solidFill>
          <a:ln w="0">
            <a:noFill/>
          </a:ln>
        </p:spPr>
        <p:style>
          <a:lnRef idx="0"/>
          <a:fillRef idx="0"/>
          <a:effectRef idx="0"/>
          <a:fontRef idx="minor"/>
        </p:style>
      </p:sp>
      <p:sp>
        <p:nvSpPr>
          <p:cNvPr id="376" name="CustomShape 5"/>
          <p:cNvSpPr/>
          <p:nvPr/>
        </p:nvSpPr>
        <p:spPr>
          <a:xfrm>
            <a:off x="0" y="6791400"/>
            <a:ext cx="12191760" cy="66240"/>
          </a:xfrm>
          <a:prstGeom prst="round1Rect">
            <a:avLst>
              <a:gd name="adj" fmla="val 16667"/>
            </a:avLst>
          </a:prstGeom>
          <a:solidFill>
            <a:srgbClr val="ff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7" name="CustomShape 6"/>
          <p:cNvSpPr/>
          <p:nvPr/>
        </p:nvSpPr>
        <p:spPr>
          <a:xfrm rot="16200000">
            <a:off x="-2520720" y="4251600"/>
            <a:ext cx="5127480" cy="85320"/>
          </a:xfrm>
          <a:prstGeom prst="flowChartProcess">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8" name="CustomShape 7"/>
          <p:cNvSpPr/>
          <p:nvPr/>
        </p:nvSpPr>
        <p:spPr>
          <a:xfrm>
            <a:off x="749880" y="1911600"/>
            <a:ext cx="2829600" cy="47088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Recursos</a:t>
            </a:r>
            <a:endParaRPr b="0" lang="ca-ES" sz="2400" spc="-1" strike="noStrike">
              <a:latin typeface="Arial"/>
            </a:endParaRPr>
          </a:p>
        </p:txBody>
      </p:sp>
      <p:sp>
        <p:nvSpPr>
          <p:cNvPr id="379" name="CustomShape 8"/>
          <p:cNvSpPr/>
          <p:nvPr/>
        </p:nvSpPr>
        <p:spPr>
          <a:xfrm>
            <a:off x="4125600" y="195264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Activitats</a:t>
            </a:r>
            <a:endParaRPr b="0" lang="ca-ES" sz="2400" spc="-1" strike="noStrike">
              <a:latin typeface="Arial"/>
            </a:endParaRPr>
          </a:p>
        </p:txBody>
      </p:sp>
      <p:sp>
        <p:nvSpPr>
          <p:cNvPr id="380" name="CustomShape 9"/>
          <p:cNvSpPr/>
          <p:nvPr/>
        </p:nvSpPr>
        <p:spPr>
          <a:xfrm>
            <a:off x="7539480" y="1968480"/>
            <a:ext cx="2829600" cy="38844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2400" spc="-1" strike="noStrike">
                <a:solidFill>
                  <a:srgbClr val="004b72"/>
                </a:solidFill>
                <a:latin typeface="AkkuratStd"/>
              </a:rPr>
              <a:t>Serveis</a:t>
            </a:r>
            <a:endParaRPr b="0" lang="ca-ES" sz="2400" spc="-1" strike="noStrike">
              <a:latin typeface="Arial"/>
            </a:endParaRPr>
          </a:p>
        </p:txBody>
      </p:sp>
      <p:sp>
        <p:nvSpPr>
          <p:cNvPr id="381" name="CustomShape 10"/>
          <p:cNvSpPr/>
          <p:nvPr/>
        </p:nvSpPr>
        <p:spPr>
          <a:xfrm>
            <a:off x="669960" y="2754360"/>
            <a:ext cx="2829600" cy="123264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Idealab</a:t>
            </a:r>
            <a:br/>
            <a:r>
              <a:rPr b="0" lang="ca-ES" sz="1600" spc="-1" strike="noStrike">
                <a:solidFill>
                  <a:srgbClr val="000000"/>
                </a:solidFill>
                <a:latin typeface="Akkurat-Light"/>
              </a:rPr>
              <a:t>generador d’idees de negoci</a:t>
            </a:r>
            <a:endParaRPr b="0" lang="ca-ES" sz="1600" spc="-1" strike="noStrike">
              <a:latin typeface="Arial"/>
            </a:endParaRPr>
          </a:p>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Focus Emprèn</a:t>
            </a:r>
            <a:br/>
            <a:r>
              <a:rPr b="0" lang="ca-ES" sz="1600" spc="-1" strike="noStrike">
                <a:solidFill>
                  <a:srgbClr val="000000"/>
                </a:solidFill>
                <a:latin typeface="Akkurat-Light"/>
              </a:rPr>
              <a:t>habilitats emprenedores</a:t>
            </a:r>
            <a:endParaRPr b="0" lang="ca-ES" sz="1600" spc="-1" strike="noStrike">
              <a:latin typeface="Arial"/>
            </a:endParaRPr>
          </a:p>
        </p:txBody>
      </p:sp>
      <p:sp>
        <p:nvSpPr>
          <p:cNvPr id="382" name="CustomShape 11"/>
          <p:cNvSpPr/>
          <p:nvPr/>
        </p:nvSpPr>
        <p:spPr>
          <a:xfrm>
            <a:off x="4045320" y="2769840"/>
            <a:ext cx="327312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Les primeres etapes per emprendre</a:t>
            </a:r>
            <a:endParaRPr b="0" lang="ca-ES" sz="1600" spc="-1" strike="noStrike">
              <a:latin typeface="Arial"/>
            </a:endParaRPr>
          </a:p>
          <a:p>
            <a:pPr marL="171360" indent="-171000">
              <a:lnSpc>
                <a:spcPct val="100000"/>
              </a:lnSpc>
              <a:spcAft>
                <a:spcPts val="601"/>
              </a:spcAft>
              <a:buClr>
                <a:srgbClr val="000000"/>
              </a:buClr>
              <a:buFont typeface="Arial"/>
              <a:buChar char="•"/>
            </a:pPr>
            <a:r>
              <a:rPr b="0" lang="fr-FR" sz="1600" spc="-1" strike="noStrike" u="sng">
                <a:solidFill>
                  <a:srgbClr val="0000ff"/>
                </a:solidFill>
                <a:uFillTx/>
                <a:latin typeface="Akkurat-Bold"/>
                <a:hlinkClick r:id="rId1"/>
              </a:rPr>
              <a:t>Reflexions</a:t>
            </a:r>
            <a:r>
              <a:rPr b="0" lang="fr-FR" sz="1600" spc="-1" strike="noStrike" u="sng">
                <a:solidFill>
                  <a:srgbClr val="0000ff"/>
                </a:solidFill>
                <a:uFillTx/>
                <a:latin typeface="Akkurat-Bold"/>
                <a:hlinkClick r:id="rId2"/>
              </a:rPr>
              <a:t> per </a:t>
            </a:r>
            <a:r>
              <a:rPr b="0" lang="fr-FR" sz="1600" spc="-1" strike="noStrike" u="sng">
                <a:solidFill>
                  <a:srgbClr val="0000ff"/>
                </a:solidFill>
                <a:uFillTx/>
                <a:latin typeface="Akkurat-Bold"/>
                <a:hlinkClick r:id="rId3"/>
              </a:rPr>
              <a:t>abans</a:t>
            </a:r>
            <a:r>
              <a:rPr b="0" lang="fr-FR" sz="1600" spc="-1" strike="noStrike" u="sng">
                <a:solidFill>
                  <a:srgbClr val="0000ff"/>
                </a:solidFill>
                <a:uFillTx/>
                <a:latin typeface="Akkurat-Bold"/>
                <a:hlinkClick r:id="rId4"/>
              </a:rPr>
              <a:t>, durant i </a:t>
            </a:r>
            <a:r>
              <a:rPr b="0" lang="fr-FR" sz="1600" spc="-1" strike="noStrike" u="sng">
                <a:solidFill>
                  <a:srgbClr val="0000ff"/>
                </a:solidFill>
                <a:uFillTx/>
                <a:latin typeface="Akkurat-Bold"/>
                <a:hlinkClick r:id="rId5"/>
              </a:rPr>
              <a:t>després</a:t>
            </a:r>
            <a:r>
              <a:rPr b="0" lang="fr-FR" sz="1600" spc="-1" strike="noStrike" u="sng">
                <a:solidFill>
                  <a:srgbClr val="0000ff"/>
                </a:solidFill>
                <a:uFillTx/>
                <a:latin typeface="Akkurat-Bold"/>
                <a:hlinkClick r:id="rId6"/>
              </a:rPr>
              <a:t> d'</a:t>
            </a:r>
            <a:r>
              <a:rPr b="0" lang="fr-FR" sz="1600" spc="-1" strike="noStrike" u="sng">
                <a:solidFill>
                  <a:srgbClr val="0000ff"/>
                </a:solidFill>
                <a:uFillTx/>
                <a:latin typeface="Akkurat-Bold"/>
                <a:hlinkClick r:id="rId7"/>
              </a:rPr>
              <a:t>emprendre</a:t>
            </a:r>
            <a:endParaRPr b="0" lang="ca-ES" sz="1600" spc="-1" strike="noStrike">
              <a:latin typeface="Arial"/>
            </a:endParaRPr>
          </a:p>
        </p:txBody>
      </p:sp>
      <p:sp>
        <p:nvSpPr>
          <p:cNvPr id="383" name="CustomShape 12"/>
          <p:cNvSpPr/>
          <p:nvPr/>
        </p:nvSpPr>
        <p:spPr>
          <a:xfrm>
            <a:off x="7480440" y="2841480"/>
            <a:ext cx="2829600" cy="2054880"/>
          </a:xfrm>
          <a:prstGeom prst="rect">
            <a:avLst/>
          </a:prstGeom>
          <a:noFill/>
          <a:ln w="0">
            <a:noFill/>
          </a:ln>
        </p:spPr>
        <p:style>
          <a:lnRef idx="0"/>
          <a:fillRef idx="0"/>
          <a:effectRef idx="0"/>
          <a:fontRef idx="minor"/>
        </p:style>
        <p:txBody>
          <a:bodyPr lIns="0" rIns="0" tIns="0" bIns="0">
            <a:noAutofit/>
          </a:bodyPr>
          <a:p>
            <a:pPr marL="171360" indent="-171000">
              <a:lnSpc>
                <a:spcPct val="100000"/>
              </a:lnSpc>
              <a:spcAft>
                <a:spcPts val="601"/>
              </a:spcAft>
              <a:buClr>
                <a:srgbClr val="000000"/>
              </a:buClr>
              <a:buFont typeface="Arial"/>
              <a:buChar char="•"/>
            </a:pPr>
            <a:r>
              <a:rPr b="0" lang="ca-ES" sz="1600" spc="-1" strike="noStrike">
                <a:solidFill>
                  <a:srgbClr val="000000"/>
                </a:solidFill>
                <a:latin typeface="Akkurat-Bold"/>
              </a:rPr>
              <a:t>Assessorament</a:t>
            </a:r>
            <a:endParaRPr b="0" lang="ca-ES" sz="1600" spc="-1" strike="noStrike">
              <a:latin typeface="Arial"/>
            </a:endParaRPr>
          </a:p>
        </p:txBody>
      </p:sp>
      <p:sp>
        <p:nvSpPr>
          <p:cNvPr id="384" name="Line 13"/>
          <p:cNvSpPr/>
          <p:nvPr/>
        </p:nvSpPr>
        <p:spPr>
          <a:xfrm>
            <a:off x="669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85" name="Line 14"/>
          <p:cNvSpPr/>
          <p:nvPr/>
        </p:nvSpPr>
        <p:spPr>
          <a:xfrm>
            <a:off x="408132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sp>
        <p:nvSpPr>
          <p:cNvPr id="386" name="Line 15"/>
          <p:cNvSpPr/>
          <p:nvPr/>
        </p:nvSpPr>
        <p:spPr>
          <a:xfrm>
            <a:off x="7527960" y="2442600"/>
            <a:ext cx="2829960" cy="0"/>
          </a:xfrm>
          <a:prstGeom prst="line">
            <a:avLst/>
          </a:prstGeom>
          <a:ln w="12700">
            <a:solidFill>
              <a:srgbClr val="004b72"/>
            </a:solidFill>
            <a:round/>
          </a:ln>
        </p:spPr>
        <p:style>
          <a:lnRef idx="2">
            <a:schemeClr val="accent1"/>
          </a:lnRef>
          <a:fillRef idx="0">
            <a:schemeClr val="accent1"/>
          </a:fillRef>
          <a:effectRef idx="1">
            <a:schemeClr val="accent1"/>
          </a:effectRef>
          <a:fontRef idx="minor"/>
        </p:style>
      </p:sp>
      <p:pic>
        <p:nvPicPr>
          <p:cNvPr id="387" name="Imagen 49" descr=""/>
          <p:cNvPicPr/>
          <p:nvPr/>
        </p:nvPicPr>
        <p:blipFill>
          <a:blip r:embed="rId8"/>
          <a:stretch/>
        </p:blipFill>
        <p:spPr>
          <a:xfrm>
            <a:off x="85680" y="4103640"/>
            <a:ext cx="12106080" cy="2725920"/>
          </a:xfrm>
          <a:prstGeom prst="rect">
            <a:avLst/>
          </a:prstGeom>
          <a:ln w="0">
            <a:noFill/>
          </a:ln>
        </p:spPr>
      </p:pic>
      <p:pic>
        <p:nvPicPr>
          <p:cNvPr id="388" name="Imagen 50" descr=""/>
          <p:cNvPicPr/>
          <p:nvPr/>
        </p:nvPicPr>
        <p:blipFill>
          <a:blip r:embed="rId9">
            <a:alphaModFix amt="70000"/>
          </a:blip>
          <a:stretch/>
        </p:blipFill>
        <p:spPr>
          <a:xfrm>
            <a:off x="10092960" y="4544640"/>
            <a:ext cx="1843560" cy="1843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TextShape 1"/>
          <p:cNvSpPr txBox="1"/>
          <p:nvPr/>
        </p:nvSpPr>
        <p:spPr>
          <a:xfrm>
            <a:off x="603720" y="8488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Modelització</a:t>
            </a:r>
            <a:br/>
            <a:endParaRPr b="0" lang="ca-ES" sz="3600" spc="-1" strike="noStrike">
              <a:solidFill>
                <a:srgbClr val="000000"/>
              </a:solidFill>
              <a:latin typeface="Arial"/>
            </a:endParaRPr>
          </a:p>
        </p:txBody>
      </p:sp>
      <p:sp>
        <p:nvSpPr>
          <p:cNvPr id="390" name="TextShape 2"/>
          <p:cNvSpPr txBox="1"/>
          <p:nvPr/>
        </p:nvSpPr>
        <p:spPr>
          <a:xfrm>
            <a:off x="795600" y="2242440"/>
            <a:ext cx="5326200" cy="1538640"/>
          </a:xfrm>
          <a:prstGeom prst="rect">
            <a:avLst/>
          </a:prstGeom>
          <a:noFill/>
          <a:ln w="0">
            <a:noFill/>
          </a:ln>
        </p:spPr>
        <p:txBody>
          <a:bodyPr lIns="0" rIns="0" tIns="0" bIns="0">
            <a:noAutofit/>
          </a:bodyPr>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Tinc una idea clara però no sé </a:t>
            </a:r>
            <a:br/>
            <a:r>
              <a:rPr b="0" lang="ca-ES" sz="1800" spc="-1" strike="noStrike">
                <a:solidFill>
                  <a:srgbClr val="000000"/>
                </a:solidFill>
                <a:latin typeface="Akkurat-Light"/>
              </a:rPr>
              <a:t>com tirar-la endavant</a:t>
            </a:r>
            <a:endParaRPr b="0" lang="ca-ES" sz="1800" spc="-1" strike="noStrike">
              <a:solidFill>
                <a:srgbClr val="000000"/>
              </a:solidFill>
              <a:latin typeface="Arial"/>
            </a:endParaRPr>
          </a:p>
          <a:p>
            <a:pPr marL="285840" indent="-285480">
              <a:lnSpc>
                <a:spcPct val="100000"/>
              </a:lnSpc>
              <a:spcBef>
                <a:spcPts val="360"/>
              </a:spcBef>
              <a:spcAft>
                <a:spcPts val="1199"/>
              </a:spcAft>
              <a:buClr>
                <a:srgbClr val="000000"/>
              </a:buClr>
              <a:buFont typeface="Arial"/>
              <a:buChar char="•"/>
            </a:pPr>
            <a:r>
              <a:rPr b="0" lang="ca-ES" sz="1800" spc="-1" strike="noStrike">
                <a:solidFill>
                  <a:srgbClr val="000000"/>
                </a:solidFill>
                <a:latin typeface="Akkurat-Light"/>
              </a:rPr>
              <a:t>La meva idea és viable?</a:t>
            </a:r>
            <a:endParaRPr b="0" lang="ca-ES" sz="1800" spc="-1" strike="noStrike">
              <a:solidFill>
                <a:srgbClr val="000000"/>
              </a:solidFill>
              <a:latin typeface="Arial"/>
            </a:endParaRPr>
          </a:p>
          <a:p>
            <a:pPr>
              <a:lnSpc>
                <a:spcPct val="100000"/>
              </a:lnSpc>
              <a:spcBef>
                <a:spcPts val="201"/>
              </a:spcBef>
              <a:tabLst>
                <a:tab algn="l" pos="0"/>
              </a:tabLst>
            </a:pPr>
            <a:endParaRPr b="0" lang="ca-ES" sz="1800" spc="-1" strike="noStrike">
              <a:solidFill>
                <a:srgbClr val="000000"/>
              </a:solidFill>
              <a:latin typeface="Arial"/>
            </a:endParaRPr>
          </a:p>
        </p:txBody>
      </p:sp>
      <p:pic>
        <p:nvPicPr>
          <p:cNvPr id="391" name="Marcador de posición de imagen 5" descr=""/>
          <p:cNvPicPr/>
          <p:nvPr/>
        </p:nvPicPr>
        <p:blipFill>
          <a:blip r:embed="rId1"/>
          <a:stretch/>
        </p:blipFill>
        <p:spPr>
          <a:xfrm>
            <a:off x="9153360" y="1716480"/>
            <a:ext cx="3038040" cy="4785480"/>
          </a:xfrm>
          <a:prstGeom prst="rect">
            <a:avLst/>
          </a:prstGeom>
          <a:ln w="0">
            <a:noFill/>
          </a:ln>
        </p:spPr>
      </p:pic>
      <p:pic>
        <p:nvPicPr>
          <p:cNvPr id="392" name="Imagen 6" descr=""/>
          <p:cNvPicPr/>
          <p:nvPr/>
        </p:nvPicPr>
        <p:blipFill>
          <a:blip r:embed="rId2"/>
          <a:stretch/>
        </p:blipFill>
        <p:spPr>
          <a:xfrm>
            <a:off x="8744040" y="0"/>
            <a:ext cx="3495240" cy="6764040"/>
          </a:xfrm>
          <a:prstGeom prst="rect">
            <a:avLst/>
          </a:prstGeom>
          <a:ln w="0">
            <a:noFill/>
          </a:ln>
        </p:spPr>
      </p:pic>
      <p:sp>
        <p:nvSpPr>
          <p:cNvPr id="393" name="CustomShape 3"/>
          <p:cNvSpPr/>
          <p:nvPr/>
        </p:nvSpPr>
        <p:spPr>
          <a:xfrm rot="16200000">
            <a:off x="8729280" y="337212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4" name="CustomShape 4"/>
          <p:cNvSpPr/>
          <p:nvPr/>
        </p:nvSpPr>
        <p:spPr>
          <a:xfrm>
            <a:off x="-47520" y="6764400"/>
            <a:ext cx="12286800" cy="853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5" name="Imagen 9" descr=""/>
          <p:cNvPicPr/>
          <p:nvPr/>
        </p:nvPicPr>
        <p:blipFill>
          <a:blip r:embed="rId3">
            <a:alphaModFix amt="50000"/>
          </a:blip>
          <a:stretch/>
        </p:blipFill>
        <p:spPr>
          <a:xfrm>
            <a:off x="6597360" y="592200"/>
            <a:ext cx="1670760" cy="1670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331920" y="58248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Modelització</a:t>
            </a:r>
            <a:endParaRPr b="0" lang="ca-ES" sz="3600" spc="-1" strike="noStrike">
              <a:solidFill>
                <a:srgbClr val="000000"/>
              </a:solidFill>
              <a:latin typeface="Arial"/>
            </a:endParaRPr>
          </a:p>
        </p:txBody>
      </p:sp>
      <p:pic>
        <p:nvPicPr>
          <p:cNvPr id="397" name="Imagen 33" descr=""/>
          <p:cNvPicPr/>
          <p:nvPr/>
        </p:nvPicPr>
        <p:blipFill>
          <a:blip r:embed="rId1"/>
          <a:stretch/>
        </p:blipFill>
        <p:spPr>
          <a:xfrm>
            <a:off x="2049840" y="2203920"/>
            <a:ext cx="7239960" cy="3135600"/>
          </a:xfrm>
          <a:prstGeom prst="rect">
            <a:avLst/>
          </a:prstGeom>
          <a:ln w="0">
            <a:noFill/>
          </a:ln>
        </p:spPr>
      </p:pic>
      <p:sp>
        <p:nvSpPr>
          <p:cNvPr id="398" name="CustomShape 2"/>
          <p:cNvSpPr/>
          <p:nvPr/>
        </p:nvSpPr>
        <p:spPr>
          <a:xfrm>
            <a:off x="7436160" y="1948680"/>
            <a:ext cx="26146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4</a:t>
            </a:r>
            <a:r>
              <a:rPr b="1" lang="ca-ES" sz="1600" spc="-1" strike="noStrike">
                <a:solidFill>
                  <a:srgbClr val="000000"/>
                </a:solidFill>
                <a:latin typeface="Akkurat"/>
              </a:rPr>
              <a:t>  Relació amb la clientela</a:t>
            </a:r>
            <a:endParaRPr b="0" lang="ca-ES" sz="1600" spc="-1" strike="noStrike">
              <a:latin typeface="Arial"/>
            </a:endParaRPr>
          </a:p>
        </p:txBody>
      </p:sp>
      <p:sp>
        <p:nvSpPr>
          <p:cNvPr id="399" name="CustomShape 3"/>
          <p:cNvSpPr/>
          <p:nvPr/>
        </p:nvSpPr>
        <p:spPr>
          <a:xfrm>
            <a:off x="8576640" y="2588040"/>
            <a:ext cx="260496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1</a:t>
            </a:r>
            <a:r>
              <a:rPr b="1" lang="ca-ES" sz="1600" spc="-1" strike="noStrike">
                <a:solidFill>
                  <a:srgbClr val="000000"/>
                </a:solidFill>
                <a:latin typeface="Akkurat"/>
              </a:rPr>
              <a:t>  Segments de clients/es</a:t>
            </a:r>
            <a:endParaRPr b="0" lang="ca-ES" sz="1600" spc="-1" strike="noStrike">
              <a:latin typeface="Arial"/>
            </a:endParaRPr>
          </a:p>
        </p:txBody>
      </p:sp>
      <p:sp>
        <p:nvSpPr>
          <p:cNvPr id="400" name="CustomShape 4"/>
          <p:cNvSpPr/>
          <p:nvPr/>
        </p:nvSpPr>
        <p:spPr>
          <a:xfrm>
            <a:off x="8432640" y="5535720"/>
            <a:ext cx="21718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5</a:t>
            </a:r>
            <a:r>
              <a:rPr b="1" lang="ca-ES" sz="1600" spc="-1" strike="noStrike">
                <a:solidFill>
                  <a:srgbClr val="000000"/>
                </a:solidFill>
                <a:latin typeface="Akkurat"/>
              </a:rPr>
              <a:t>  Flux d’ingressos</a:t>
            </a:r>
            <a:endParaRPr b="0" lang="ca-ES" sz="1600" spc="-1" strike="noStrike">
              <a:latin typeface="Arial"/>
            </a:endParaRPr>
          </a:p>
        </p:txBody>
      </p:sp>
      <p:sp>
        <p:nvSpPr>
          <p:cNvPr id="401" name="CustomShape 5"/>
          <p:cNvSpPr/>
          <p:nvPr/>
        </p:nvSpPr>
        <p:spPr>
          <a:xfrm>
            <a:off x="7057080" y="5768280"/>
            <a:ext cx="126288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3</a:t>
            </a:r>
            <a:r>
              <a:rPr b="1" lang="ca-ES" sz="1600" spc="-1" strike="noStrike">
                <a:solidFill>
                  <a:srgbClr val="000000"/>
                </a:solidFill>
                <a:latin typeface="Akkurat"/>
              </a:rPr>
              <a:t>  Canals</a:t>
            </a:r>
            <a:endParaRPr b="0" lang="ca-ES" sz="1600" spc="-1" strike="noStrike">
              <a:latin typeface="Arial"/>
            </a:endParaRPr>
          </a:p>
        </p:txBody>
      </p:sp>
      <p:sp>
        <p:nvSpPr>
          <p:cNvPr id="402" name="CustomShape 6"/>
          <p:cNvSpPr/>
          <p:nvPr/>
        </p:nvSpPr>
        <p:spPr>
          <a:xfrm>
            <a:off x="4785480" y="5879520"/>
            <a:ext cx="159840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7</a:t>
            </a:r>
            <a:r>
              <a:rPr b="1" lang="ca-ES" sz="1600" spc="-1" strike="noStrike">
                <a:solidFill>
                  <a:srgbClr val="000000"/>
                </a:solidFill>
                <a:latin typeface="Akkurat"/>
              </a:rPr>
              <a:t>  Recursos clau</a:t>
            </a:r>
            <a:endParaRPr b="0" lang="ca-ES" sz="1600" spc="-1" strike="noStrike">
              <a:latin typeface="Arial"/>
            </a:endParaRPr>
          </a:p>
        </p:txBody>
      </p:sp>
      <p:sp>
        <p:nvSpPr>
          <p:cNvPr id="403" name="CustomShape 7"/>
          <p:cNvSpPr/>
          <p:nvPr/>
        </p:nvSpPr>
        <p:spPr>
          <a:xfrm>
            <a:off x="2231640" y="5535720"/>
            <a:ext cx="221544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9</a:t>
            </a:r>
            <a:r>
              <a:rPr b="1" lang="ca-ES" sz="1600" spc="-1" strike="noStrike">
                <a:solidFill>
                  <a:srgbClr val="000000"/>
                </a:solidFill>
                <a:latin typeface="Akkurat"/>
              </a:rPr>
              <a:t>  Estructura de costos</a:t>
            </a:r>
            <a:endParaRPr b="0" lang="ca-ES" sz="1600" spc="-1" strike="noStrike">
              <a:latin typeface="Arial"/>
            </a:endParaRPr>
          </a:p>
        </p:txBody>
      </p:sp>
      <p:sp>
        <p:nvSpPr>
          <p:cNvPr id="404" name="CustomShape 8"/>
          <p:cNvSpPr/>
          <p:nvPr/>
        </p:nvSpPr>
        <p:spPr>
          <a:xfrm>
            <a:off x="640440" y="3593160"/>
            <a:ext cx="189612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8</a:t>
            </a:r>
            <a:r>
              <a:rPr b="1" lang="ca-ES" sz="1600" spc="-1" strike="noStrike">
                <a:solidFill>
                  <a:srgbClr val="000000"/>
                </a:solidFill>
                <a:latin typeface="Akkurat"/>
              </a:rPr>
              <a:t>  Xarxa de </a:t>
            </a:r>
            <a:r>
              <a:rPr b="1" i="1" lang="ca-ES" sz="1600" spc="-1" strike="noStrike">
                <a:solidFill>
                  <a:srgbClr val="000000"/>
                </a:solidFill>
                <a:latin typeface="Akkurat"/>
              </a:rPr>
              <a:t>partners</a:t>
            </a:r>
            <a:endParaRPr b="0" lang="ca-ES" sz="1600" spc="-1" strike="noStrike">
              <a:latin typeface="Arial"/>
            </a:endParaRPr>
          </a:p>
        </p:txBody>
      </p:sp>
      <p:sp>
        <p:nvSpPr>
          <p:cNvPr id="405" name="CustomShape 9"/>
          <p:cNvSpPr/>
          <p:nvPr/>
        </p:nvSpPr>
        <p:spPr>
          <a:xfrm>
            <a:off x="2984040" y="1823760"/>
            <a:ext cx="176040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6</a:t>
            </a:r>
            <a:r>
              <a:rPr b="1" lang="ca-ES" sz="1600" spc="-1" strike="noStrike">
                <a:solidFill>
                  <a:srgbClr val="000000"/>
                </a:solidFill>
                <a:latin typeface="Akkurat"/>
              </a:rPr>
              <a:t>  Activitats clau</a:t>
            </a:r>
            <a:endParaRPr b="0" lang="ca-ES" sz="1600" spc="-1" strike="noStrike">
              <a:latin typeface="Arial"/>
            </a:endParaRPr>
          </a:p>
        </p:txBody>
      </p:sp>
      <p:sp>
        <p:nvSpPr>
          <p:cNvPr id="406" name="Line 10"/>
          <p:cNvSpPr/>
          <p:nvPr/>
        </p:nvSpPr>
        <p:spPr>
          <a:xfrm>
            <a:off x="8056440" y="4833360"/>
            <a:ext cx="697680" cy="6224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07" name="Line 11"/>
          <p:cNvSpPr/>
          <p:nvPr/>
        </p:nvSpPr>
        <p:spPr>
          <a:xfrm>
            <a:off x="6795720" y="4043520"/>
            <a:ext cx="578880" cy="16718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08" name="Line 12"/>
          <p:cNvSpPr/>
          <p:nvPr/>
        </p:nvSpPr>
        <p:spPr>
          <a:xfrm>
            <a:off x="4785480" y="4162680"/>
            <a:ext cx="565560" cy="16718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09" name="Line 13"/>
          <p:cNvSpPr/>
          <p:nvPr/>
        </p:nvSpPr>
        <p:spPr>
          <a:xfrm flipH="1">
            <a:off x="3289320" y="4833360"/>
            <a:ext cx="406080" cy="66024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0" name="Line 14"/>
          <p:cNvSpPr/>
          <p:nvPr/>
        </p:nvSpPr>
        <p:spPr>
          <a:xfrm flipV="1">
            <a:off x="8148600" y="2882160"/>
            <a:ext cx="1076400" cy="28476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1" name="Line 15"/>
          <p:cNvSpPr/>
          <p:nvPr/>
        </p:nvSpPr>
        <p:spPr>
          <a:xfrm flipV="1">
            <a:off x="7085160" y="2245320"/>
            <a:ext cx="1063440" cy="41760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2" name="Line 16"/>
          <p:cNvSpPr/>
          <p:nvPr/>
        </p:nvSpPr>
        <p:spPr>
          <a:xfrm flipV="1">
            <a:off x="5626080" y="1808640"/>
            <a:ext cx="125280" cy="102348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3" name="Line 17"/>
          <p:cNvSpPr/>
          <p:nvPr/>
        </p:nvSpPr>
        <p:spPr>
          <a:xfrm flipH="1" flipV="1">
            <a:off x="3941640" y="2109600"/>
            <a:ext cx="543240" cy="55332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4" name="Line 18"/>
          <p:cNvSpPr/>
          <p:nvPr/>
        </p:nvSpPr>
        <p:spPr>
          <a:xfrm flipH="1">
            <a:off x="1710360" y="3217320"/>
            <a:ext cx="1433160" cy="340560"/>
          </a:xfrm>
          <a:prstGeom prst="line">
            <a:avLst/>
          </a:prstGeom>
          <a:ln w="12700">
            <a:solidFill>
              <a:srgbClr val="eab52c"/>
            </a:solidFill>
            <a:round/>
          </a:ln>
        </p:spPr>
        <p:style>
          <a:lnRef idx="2">
            <a:schemeClr val="accent1"/>
          </a:lnRef>
          <a:fillRef idx="0">
            <a:schemeClr val="accent1"/>
          </a:fillRef>
          <a:effectRef idx="1">
            <a:schemeClr val="accent1"/>
          </a:effectRef>
          <a:fontRef idx="minor"/>
        </p:style>
      </p:sp>
      <p:sp>
        <p:nvSpPr>
          <p:cNvPr id="415" name="CustomShape 19"/>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6" name="CustomShape 20"/>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7" name="CustomShape 21"/>
          <p:cNvSpPr/>
          <p:nvPr/>
        </p:nvSpPr>
        <p:spPr>
          <a:xfrm>
            <a:off x="5009400" y="1530360"/>
            <a:ext cx="2047320" cy="243720"/>
          </a:xfrm>
          <a:prstGeom prst="rect">
            <a:avLst/>
          </a:prstGeom>
          <a:noFill/>
          <a:ln w="0">
            <a:noFill/>
          </a:ln>
        </p:spPr>
        <p:style>
          <a:lnRef idx="0"/>
          <a:fillRef idx="0"/>
          <a:effectRef idx="0"/>
          <a:fontRef idx="minor"/>
        </p:style>
        <p:txBody>
          <a:bodyPr lIns="0" rIns="0" tIns="0" bIns="0">
            <a:noAutofit/>
          </a:bodyPr>
          <a:p>
            <a:pPr>
              <a:lnSpc>
                <a:spcPct val="100000"/>
              </a:lnSpc>
              <a:spcAft>
                <a:spcPts val="601"/>
              </a:spcAft>
            </a:pPr>
            <a:r>
              <a:rPr b="1" lang="ca-ES" sz="1600" spc="-1" strike="noStrike">
                <a:solidFill>
                  <a:srgbClr val="eab52c"/>
                </a:solidFill>
                <a:latin typeface="Akkurat-Bold"/>
              </a:rPr>
              <a:t>2</a:t>
            </a:r>
            <a:r>
              <a:rPr b="1" lang="ca-ES" sz="1600" spc="-1" strike="noStrike">
                <a:solidFill>
                  <a:srgbClr val="000000"/>
                </a:solidFill>
                <a:latin typeface="Akkurat"/>
              </a:rPr>
              <a:t>  Proposta de valor</a:t>
            </a: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446040" y="641160"/>
            <a:ext cx="8139960" cy="695880"/>
          </a:xfrm>
          <a:prstGeom prst="rect">
            <a:avLst/>
          </a:prstGeom>
          <a:noFill/>
          <a:ln w="0">
            <a:noFill/>
          </a:ln>
        </p:spPr>
        <p:txBody>
          <a:bodyPr lIns="0" rIns="0" tIns="0" bIns="0">
            <a:noAutofit/>
          </a:bodyPr>
          <a:p>
            <a:pPr>
              <a:lnSpc>
                <a:spcPct val="100000"/>
              </a:lnSpc>
            </a:pPr>
            <a:r>
              <a:rPr b="1" lang="ca-ES" sz="3600" spc="-1" strike="noStrike">
                <a:solidFill>
                  <a:srgbClr val="000000"/>
                </a:solidFill>
                <a:latin typeface="AkkuratStd"/>
              </a:rPr>
              <a:t>2. Modelització</a:t>
            </a:r>
            <a:endParaRPr b="0" lang="ca-ES" sz="3600" spc="-1" strike="noStrike">
              <a:solidFill>
                <a:srgbClr val="000000"/>
              </a:solidFill>
              <a:latin typeface="Arial"/>
            </a:endParaRPr>
          </a:p>
        </p:txBody>
      </p:sp>
      <p:sp>
        <p:nvSpPr>
          <p:cNvPr id="419" name="CustomShape 2"/>
          <p:cNvSpPr/>
          <p:nvPr/>
        </p:nvSpPr>
        <p:spPr>
          <a:xfrm rot="16200000">
            <a:off x="-3371760" y="3358800"/>
            <a:ext cx="6857640" cy="11376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0" name="CustomShape 3"/>
          <p:cNvSpPr/>
          <p:nvPr/>
        </p:nvSpPr>
        <p:spPr>
          <a:xfrm>
            <a:off x="2160" y="6764400"/>
            <a:ext cx="12189600" cy="79920"/>
          </a:xfrm>
          <a:prstGeom prst="round1Rect">
            <a:avLst>
              <a:gd name="adj" fmla="val 16667"/>
            </a:avLst>
          </a:prstGeom>
          <a:solidFill>
            <a:srgbClr val="c00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1" name="CustomShape 4"/>
          <p:cNvSpPr/>
          <p:nvPr/>
        </p:nvSpPr>
        <p:spPr>
          <a:xfrm>
            <a:off x="511740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MVP</a:t>
            </a:r>
            <a:endParaRPr b="0" lang="ca-ES" sz="2400" spc="-1" strike="noStrike">
              <a:latin typeface="Arial"/>
            </a:endParaRPr>
          </a:p>
        </p:txBody>
      </p:sp>
      <p:sp>
        <p:nvSpPr>
          <p:cNvPr id="422" name="CustomShape 5"/>
          <p:cNvSpPr/>
          <p:nvPr/>
        </p:nvSpPr>
        <p:spPr>
          <a:xfrm>
            <a:off x="736812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Fer</a:t>
            </a:r>
            <a:endParaRPr b="0" lang="ca-ES" sz="2400" spc="-1" strike="noStrike">
              <a:latin typeface="Arial"/>
            </a:endParaRPr>
          </a:p>
        </p:txBody>
      </p:sp>
      <p:sp>
        <p:nvSpPr>
          <p:cNvPr id="423" name="CustomShape 6"/>
          <p:cNvSpPr/>
          <p:nvPr/>
        </p:nvSpPr>
        <p:spPr>
          <a:xfrm>
            <a:off x="2866320" y="35953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Aprendre</a:t>
            </a:r>
            <a:endParaRPr b="0" lang="ca-ES" sz="2400" spc="-1" strike="noStrike">
              <a:latin typeface="Arial"/>
            </a:endParaRPr>
          </a:p>
        </p:txBody>
      </p:sp>
      <p:sp>
        <p:nvSpPr>
          <p:cNvPr id="424" name="CustomShape 7"/>
          <p:cNvSpPr/>
          <p:nvPr/>
        </p:nvSpPr>
        <p:spPr>
          <a:xfrm rot="10800000">
            <a:off x="3581640" y="1808640"/>
            <a:ext cx="4860000" cy="4462200"/>
          </a:xfrm>
          <a:prstGeom prst="circularArrow">
            <a:avLst>
              <a:gd name="adj1" fmla="val 2789"/>
              <a:gd name="adj2" fmla="val 881550"/>
              <a:gd name="adj3" fmla="val 20347322"/>
              <a:gd name="adj4" fmla="val 11261364"/>
              <a:gd name="adj5" fmla="val 8304"/>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5" name="CustomShape 8"/>
          <p:cNvSpPr/>
          <p:nvPr/>
        </p:nvSpPr>
        <p:spPr>
          <a:xfrm>
            <a:off x="5202000" y="578700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Mesurar</a:t>
            </a:r>
            <a:endParaRPr b="0" lang="ca-ES" sz="2400" spc="-1" strike="noStrike">
              <a:latin typeface="Arial"/>
            </a:endParaRPr>
          </a:p>
        </p:txBody>
      </p:sp>
      <p:sp>
        <p:nvSpPr>
          <p:cNvPr id="426" name="CustomShape 9"/>
          <p:cNvSpPr/>
          <p:nvPr/>
        </p:nvSpPr>
        <p:spPr>
          <a:xfrm>
            <a:off x="3581280" y="1461960"/>
            <a:ext cx="4594680" cy="4266000"/>
          </a:xfrm>
          <a:prstGeom prst="circularArrow">
            <a:avLst>
              <a:gd name="adj1" fmla="val 2789"/>
              <a:gd name="adj2" fmla="val 881550"/>
              <a:gd name="adj3" fmla="val 20347322"/>
              <a:gd name="adj4" fmla="val 11261364"/>
              <a:gd name="adj5" fmla="val 8304"/>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7" name="CustomShape 10"/>
          <p:cNvSpPr/>
          <p:nvPr/>
        </p:nvSpPr>
        <p:spPr>
          <a:xfrm>
            <a:off x="5052240" y="1608120"/>
            <a:ext cx="1787760" cy="444240"/>
          </a:xfrm>
          <a:prstGeom prst="rect">
            <a:avLst/>
          </a:prstGeom>
          <a:solidFill>
            <a:srgbClr val="004b72"/>
          </a:solidFill>
          <a:ln w="0">
            <a:noFill/>
          </a:ln>
        </p:spPr>
        <p:style>
          <a:lnRef idx="0"/>
          <a:fillRef idx="0"/>
          <a:effectRef idx="0"/>
          <a:fontRef idx="minor"/>
        </p:style>
        <p:txBody>
          <a:bodyPr lIns="0" rIns="0" tIns="0" bIns="0" anchor="ctr">
            <a:noAutofit/>
          </a:bodyPr>
          <a:p>
            <a:pPr algn="ctr">
              <a:lnSpc>
                <a:spcPct val="100000"/>
              </a:lnSpc>
              <a:spcAft>
                <a:spcPts val="601"/>
              </a:spcAft>
            </a:pPr>
            <a:r>
              <a:rPr b="1" lang="ca-ES" sz="2400" spc="-1" strike="noStrike">
                <a:solidFill>
                  <a:srgbClr val="ffffff"/>
                </a:solidFill>
                <a:latin typeface="AkkuratStd"/>
              </a:rPr>
              <a:t>Hipòtesis</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Gallery</Template>
  <TotalTime>973</TotalTime>
  <Application>LibreOffice/7.0.4.2$Linux_X86_64 LibreOffice_project/00$Build-2</Application>
  <AppVersion>15.0000</AppVersion>
  <Words>749</Words>
  <Paragraphs>166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2022-02-16T16:04:17Z</dcterms:created>
  <dc:creator>Oleguer Cebrià Salvador</dc:creator>
  <dc:description/>
  <dc:language>ca-ES</dc:language>
  <cp:lastModifiedBy/>
  <dcterms:modified xsi:type="dcterms:W3CDTF">2025-03-27T15:39:41Z</dcterms:modified>
  <cp:revision>88</cp:revision>
  <dc:subject/>
  <dc:title>Barcelona  Activa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Panorámica</vt:lpwstr>
  </property>
  <property fmtid="{D5CDD505-2E9C-101B-9397-08002B2CF9AE}" pid="4" name="Slides">
    <vt:i4>22</vt:i4>
  </property>
</Properties>
</file>